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xml" ContentType="application/vnd.openxmlformats-officedocument.presentationml.tags+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1"/>
  </p:notesMasterIdLst>
  <p:sldIdLst>
    <p:sldId id="256" r:id="rId2"/>
    <p:sldId id="257" r:id="rId3"/>
    <p:sldId id="258" r:id="rId4"/>
    <p:sldId id="263" r:id="rId5"/>
    <p:sldId id="259" r:id="rId6"/>
    <p:sldId id="264" r:id="rId7"/>
    <p:sldId id="260" r:id="rId8"/>
    <p:sldId id="261" r:id="rId9"/>
    <p:sldId id="262" r:id="rId10"/>
    <p:sldId id="265" r:id="rId11"/>
    <p:sldId id="266" r:id="rId12"/>
    <p:sldId id="275" r:id="rId13"/>
    <p:sldId id="269" r:id="rId14"/>
    <p:sldId id="276" r:id="rId15"/>
    <p:sldId id="270" r:id="rId16"/>
    <p:sldId id="277" r:id="rId17"/>
    <p:sldId id="271" r:id="rId18"/>
    <p:sldId id="273" r:id="rId19"/>
    <p:sldId id="278" r:id="rId20"/>
    <p:sldId id="272" r:id="rId21"/>
    <p:sldId id="268" r:id="rId22"/>
    <p:sldId id="279" r:id="rId23"/>
    <p:sldId id="280" r:id="rId24"/>
    <p:sldId id="281" r:id="rId25"/>
    <p:sldId id="267" r:id="rId26"/>
    <p:sldId id="282" r:id="rId27"/>
    <p:sldId id="283" r:id="rId28"/>
    <p:sldId id="284" r:id="rId29"/>
    <p:sldId id="274" r:id="rId30"/>
    <p:sldId id="285" r:id="rId31"/>
    <p:sldId id="286" r:id="rId32"/>
    <p:sldId id="287" r:id="rId33"/>
    <p:sldId id="288" r:id="rId34"/>
    <p:sldId id="290" r:id="rId35"/>
    <p:sldId id="289" r:id="rId36"/>
    <p:sldId id="291" r:id="rId37"/>
    <p:sldId id="293" r:id="rId38"/>
    <p:sldId id="295" r:id="rId39"/>
    <p:sldId id="296" r:id="rId4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0"/>
    <p:restoredTop sz="95687"/>
  </p:normalViewPr>
  <p:slideViewPr>
    <p:cSldViewPr snapToGrid="0">
      <p:cViewPr varScale="1">
        <p:scale>
          <a:sx n="106" d="100"/>
          <a:sy n="106" d="100"/>
        </p:scale>
        <p:origin x="792"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4559E6-4438-4540-A759-A47A1379861E}" type="datetimeFigureOut">
              <a:rPr lang="nl-NL" smtClean="0"/>
              <a:t>31-03-2023</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EFA377-8238-C141-A5AC-827CF41DBAE7}" type="slidenum">
              <a:rPr lang="nl-NL" smtClean="0"/>
              <a:t>‹nr.›</a:t>
            </a:fld>
            <a:endParaRPr lang="nl-NL"/>
          </a:p>
        </p:txBody>
      </p:sp>
    </p:spTree>
    <p:extLst>
      <p:ext uri="{BB962C8B-B14F-4D97-AF65-F5344CB8AC3E}">
        <p14:creationId xmlns:p14="http://schemas.microsoft.com/office/powerpoint/2010/main" val="10127530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3" name="Google Shape;103;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59" name="Google Shape;259;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9" name="Google Shape;109;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8" name="Google Shape;138;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7" name="Google Shape;147;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6" name="Google Shape;156;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1" name="Google Shape;171;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3" name="Google Shape;163;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9" name="Google Shape;179;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8" name="Google Shape;238;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nl-NL"/>
              <a:t>Klik om stijl te bewerken</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3/31/23</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‹nr.›</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3/31/23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nl-NL"/>
              <a:t>Klik om stijl te bewerken</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3/31/23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ncho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3/31/23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nl-NL"/>
              <a:t>Klik om stijl te bewerken</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48A87A34-81AB-432B-8DAE-1953F412C126}" type="datetimeFigureOut">
              <a:rPr lang="en-US" dirty="0"/>
              <a:t>3/31/23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nl-NL"/>
              <a:t>Klik om stijl te bewerken</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3/31/23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nl-NL"/>
              <a:t>Klik om stijl te bewerken</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1447191" y="2824269"/>
            <a:ext cx="4645152" cy="2644457"/>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6412362" y="2821491"/>
            <a:ext cx="4645152" cy="2637371"/>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3/31/23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‹nr.›</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3/31/23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‹nr.›</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3/31/23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nl-NL"/>
              <a:t>Klik om stijl te bewerken</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48A87A34-81AB-432B-8DAE-1953F412C126}" type="datetimeFigureOut">
              <a:rPr lang="en-US" dirty="0"/>
              <a:t>3/31/23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nl-NL"/>
              <a:t>Klik om stijl te bewerken</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3/31/23</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nl-NL"/>
              <a:t>Klik om stijl te bewerken</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3/31/23</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‹nr.›</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D691560-DEB0-D8B7-8AFB-8E259A9DDDE1}"/>
              </a:ext>
            </a:extLst>
          </p:cNvPr>
          <p:cNvSpPr>
            <a:spLocks noGrp="1"/>
          </p:cNvSpPr>
          <p:nvPr>
            <p:ph type="ctrTitle"/>
          </p:nvPr>
        </p:nvSpPr>
        <p:spPr>
          <a:xfrm>
            <a:off x="2417778" y="2158284"/>
            <a:ext cx="8637073" cy="2541431"/>
          </a:xfrm>
        </p:spPr>
        <p:txBody>
          <a:bodyPr>
            <a:normAutofit fontScale="90000"/>
          </a:bodyPr>
          <a:lstStyle/>
          <a:p>
            <a:pPr algn="ctr"/>
            <a:r>
              <a:rPr lang="nl-NL" dirty="0"/>
              <a:t>Tijdvak 8</a:t>
            </a:r>
            <a:br>
              <a:rPr lang="nl-NL" dirty="0"/>
            </a:br>
            <a:r>
              <a:rPr lang="nl-NL" dirty="0"/>
              <a:t>Burgers </a:t>
            </a:r>
            <a:br>
              <a:rPr lang="nl-NL" dirty="0"/>
            </a:br>
            <a:r>
              <a:rPr lang="nl-NL" dirty="0"/>
              <a:t>&amp; </a:t>
            </a:r>
            <a:br>
              <a:rPr lang="nl-NL" dirty="0"/>
            </a:br>
            <a:r>
              <a:rPr lang="nl-NL" dirty="0"/>
              <a:t>Stoommachines</a:t>
            </a:r>
          </a:p>
        </p:txBody>
      </p:sp>
      <p:sp>
        <p:nvSpPr>
          <p:cNvPr id="3" name="Ondertitel 2">
            <a:extLst>
              <a:ext uri="{FF2B5EF4-FFF2-40B4-BE49-F238E27FC236}">
                <a16:creationId xmlns:a16="http://schemas.microsoft.com/office/drawing/2014/main" id="{9C442FD1-5878-0677-CA7E-E04B7BC8BFF6}"/>
              </a:ext>
            </a:extLst>
          </p:cNvPr>
          <p:cNvSpPr>
            <a:spLocks noGrp="1"/>
          </p:cNvSpPr>
          <p:nvPr>
            <p:ph type="subTitle" idx="1"/>
          </p:nvPr>
        </p:nvSpPr>
        <p:spPr>
          <a:xfrm>
            <a:off x="2417779" y="4801863"/>
            <a:ext cx="8637072" cy="977621"/>
          </a:xfrm>
        </p:spPr>
        <p:txBody>
          <a:bodyPr/>
          <a:lstStyle/>
          <a:p>
            <a:pPr algn="ctr"/>
            <a:r>
              <a:rPr lang="nl-NL" dirty="0"/>
              <a:t>1800 - 1900</a:t>
            </a:r>
          </a:p>
        </p:txBody>
      </p:sp>
    </p:spTree>
    <p:extLst>
      <p:ext uri="{BB962C8B-B14F-4D97-AF65-F5344CB8AC3E}">
        <p14:creationId xmlns:p14="http://schemas.microsoft.com/office/powerpoint/2010/main" val="902082596"/>
      </p:ext>
    </p:extLst>
  </p:cSld>
  <p:clrMapOvr>
    <a:masterClrMapping/>
  </p:clrMapOvr>
  <mc:AlternateContent xmlns:mc="http://schemas.openxmlformats.org/markup-compatibility/2006" xmlns:p14="http://schemas.microsoft.com/office/powerpoint/2010/main">
    <mc:Choice Requires="p14">
      <p:transition spd="slow" p14:dur="2000" advTm="18176"/>
    </mc:Choice>
    <mc:Fallback xmlns="">
      <p:transition spd="slow" advTm="18176"/>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89D8D15-C372-8DA2-0203-6F4946E64BF8}"/>
              </a:ext>
            </a:extLst>
          </p:cNvPr>
          <p:cNvSpPr>
            <a:spLocks noGrp="1"/>
          </p:cNvSpPr>
          <p:nvPr>
            <p:ph type="title"/>
          </p:nvPr>
        </p:nvSpPr>
        <p:spPr/>
        <p:txBody>
          <a:bodyPr/>
          <a:lstStyle/>
          <a:p>
            <a:r>
              <a:rPr lang="nl-NL" dirty="0"/>
              <a:t>Oorzaken</a:t>
            </a:r>
          </a:p>
        </p:txBody>
      </p:sp>
      <p:sp>
        <p:nvSpPr>
          <p:cNvPr id="3" name="Tijdelijke aanduiding voor inhoud 2">
            <a:extLst>
              <a:ext uri="{FF2B5EF4-FFF2-40B4-BE49-F238E27FC236}">
                <a16:creationId xmlns:a16="http://schemas.microsoft.com/office/drawing/2014/main" id="{D4F85F28-B83C-8F5E-B926-4E154CA729DD}"/>
              </a:ext>
            </a:extLst>
          </p:cNvPr>
          <p:cNvSpPr>
            <a:spLocks noGrp="1"/>
          </p:cNvSpPr>
          <p:nvPr>
            <p:ph idx="1"/>
          </p:nvPr>
        </p:nvSpPr>
        <p:spPr/>
        <p:txBody>
          <a:bodyPr/>
          <a:lstStyle/>
          <a:p>
            <a:r>
              <a:rPr lang="nl-NL" dirty="0"/>
              <a:t>Nadat Napoleon in 1815 de Slag bij Waterloo had verloren, werd er tijdens de periode van de restauratie geprobeerd om de oude orde weer te herstellen. Door de democratische revoluties waren er echter nieuwe politieke stromingen ontstaan, die tegen de Restauratie van de oude orde waren. </a:t>
            </a:r>
          </a:p>
          <a:p>
            <a:r>
              <a:rPr lang="nl-NL" dirty="0"/>
              <a:t>Industriële Revolutie veranderde de samenleving (van agrarisch naar industrieel), waardoor ook de rol van mensen &amp; arbeid in de samenleving veranderde. </a:t>
            </a:r>
          </a:p>
        </p:txBody>
      </p:sp>
    </p:spTree>
    <p:extLst>
      <p:ext uri="{BB962C8B-B14F-4D97-AF65-F5344CB8AC3E}">
        <p14:creationId xmlns:p14="http://schemas.microsoft.com/office/powerpoint/2010/main" val="2675088236"/>
      </p:ext>
    </p:extLst>
  </p:cSld>
  <p:clrMapOvr>
    <a:masterClrMapping/>
  </p:clrMapOvr>
  <mc:AlternateContent xmlns:mc="http://schemas.openxmlformats.org/markup-compatibility/2006" xmlns:p14="http://schemas.microsoft.com/office/powerpoint/2010/main">
    <mc:Choice Requires="p14">
      <p:transition spd="slow" p14:dur="2000" advTm="54058"/>
    </mc:Choice>
    <mc:Fallback xmlns="">
      <p:transition spd="slow" advTm="54058"/>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26D935-B7C0-6E3F-D8FB-71FA7C9F5F72}"/>
              </a:ext>
            </a:extLst>
          </p:cNvPr>
          <p:cNvSpPr>
            <a:spLocks noGrp="1"/>
          </p:cNvSpPr>
          <p:nvPr>
            <p:ph type="title"/>
          </p:nvPr>
        </p:nvSpPr>
        <p:spPr/>
        <p:txBody>
          <a:bodyPr/>
          <a:lstStyle/>
          <a:p>
            <a:r>
              <a:rPr lang="nl-NL" dirty="0"/>
              <a:t>Politiek-Maatschappelijke stromingen</a:t>
            </a:r>
          </a:p>
        </p:txBody>
      </p:sp>
      <p:sp>
        <p:nvSpPr>
          <p:cNvPr id="3" name="Tijdelijke aanduiding voor inhoud 2">
            <a:extLst>
              <a:ext uri="{FF2B5EF4-FFF2-40B4-BE49-F238E27FC236}">
                <a16:creationId xmlns:a16="http://schemas.microsoft.com/office/drawing/2014/main" id="{44B408E4-37FA-23FB-E2D6-09D09910EF91}"/>
              </a:ext>
            </a:extLst>
          </p:cNvPr>
          <p:cNvSpPr>
            <a:spLocks noGrp="1"/>
          </p:cNvSpPr>
          <p:nvPr>
            <p:ph idx="1"/>
          </p:nvPr>
        </p:nvSpPr>
        <p:spPr/>
        <p:txBody>
          <a:bodyPr/>
          <a:lstStyle/>
          <a:p>
            <a:r>
              <a:rPr lang="nl-NL" dirty="0"/>
              <a:t>Liberalisme</a:t>
            </a:r>
          </a:p>
          <a:p>
            <a:r>
              <a:rPr lang="nl-NL" dirty="0"/>
              <a:t>Nationalisme</a:t>
            </a:r>
          </a:p>
          <a:p>
            <a:r>
              <a:rPr lang="nl-NL" dirty="0"/>
              <a:t>Conservatisme</a:t>
            </a:r>
          </a:p>
          <a:p>
            <a:r>
              <a:rPr lang="nl-NL" dirty="0"/>
              <a:t>Socialisme</a:t>
            </a:r>
          </a:p>
          <a:p>
            <a:r>
              <a:rPr lang="nl-NL" dirty="0"/>
              <a:t>Confessionalisme</a:t>
            </a:r>
          </a:p>
        </p:txBody>
      </p:sp>
    </p:spTree>
    <p:extLst>
      <p:ext uri="{BB962C8B-B14F-4D97-AF65-F5344CB8AC3E}">
        <p14:creationId xmlns:p14="http://schemas.microsoft.com/office/powerpoint/2010/main" val="3252586886"/>
      </p:ext>
    </p:extLst>
  </p:cSld>
  <p:clrMapOvr>
    <a:masterClrMapping/>
  </p:clrMapOvr>
  <mc:AlternateContent xmlns:mc="http://schemas.openxmlformats.org/markup-compatibility/2006" xmlns:p14="http://schemas.microsoft.com/office/powerpoint/2010/main">
    <mc:Choice Requires="p14">
      <p:transition spd="slow" p14:dur="2000" advTm="17909"/>
    </mc:Choice>
    <mc:Fallback xmlns="">
      <p:transition spd="slow" advTm="17909"/>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1781E3-B13A-BCF3-68D1-D28DC2572910}"/>
              </a:ext>
            </a:extLst>
          </p:cNvPr>
          <p:cNvSpPr>
            <a:spLocks noGrp="1"/>
          </p:cNvSpPr>
          <p:nvPr>
            <p:ph type="title"/>
          </p:nvPr>
        </p:nvSpPr>
        <p:spPr/>
        <p:txBody>
          <a:bodyPr/>
          <a:lstStyle/>
          <a:p>
            <a:r>
              <a:rPr lang="nl-NL" dirty="0"/>
              <a:t>Liberalisme</a:t>
            </a:r>
          </a:p>
        </p:txBody>
      </p:sp>
      <p:sp>
        <p:nvSpPr>
          <p:cNvPr id="3" name="Tijdelijke aanduiding voor inhoud 2">
            <a:extLst>
              <a:ext uri="{FF2B5EF4-FFF2-40B4-BE49-F238E27FC236}">
                <a16:creationId xmlns:a16="http://schemas.microsoft.com/office/drawing/2014/main" id="{F7D4C409-378A-6345-7DC6-324F0C056A90}"/>
              </a:ext>
            </a:extLst>
          </p:cNvPr>
          <p:cNvSpPr>
            <a:spLocks noGrp="1"/>
          </p:cNvSpPr>
          <p:nvPr>
            <p:ph idx="1"/>
          </p:nvPr>
        </p:nvSpPr>
        <p:spPr/>
        <p:txBody>
          <a:bodyPr/>
          <a:lstStyle/>
          <a:p>
            <a:r>
              <a:rPr lang="nl-NL" dirty="0"/>
              <a:t>Het liberalisme is een politieke ideologie die een grote vrijheid voor individuele mensen voorstaat en wil dat de overheid zich zo min mogelijk met de samenleving bemoeit. Liberalen wilden een garantie van de burgerrechten, gelijkheid voor de wet en individuele vrijheid. De overheid hoefde slechts te zorgen voor orde en veiligheid (de nachtwakersstaat) en de vrije markt haar werk laten doen. Liberalisme leefde vooral onder de hogere burgerij. </a:t>
            </a:r>
          </a:p>
        </p:txBody>
      </p:sp>
    </p:spTree>
    <p:extLst>
      <p:ext uri="{BB962C8B-B14F-4D97-AF65-F5344CB8AC3E}">
        <p14:creationId xmlns:p14="http://schemas.microsoft.com/office/powerpoint/2010/main" val="935037965"/>
      </p:ext>
    </p:extLst>
  </p:cSld>
  <p:clrMapOvr>
    <a:masterClrMapping/>
  </p:clrMapOvr>
  <mc:AlternateContent xmlns:mc="http://schemas.openxmlformats.org/markup-compatibility/2006" xmlns:p14="http://schemas.microsoft.com/office/powerpoint/2010/main">
    <mc:Choice Requires="p14">
      <p:transition spd="slow" p14:dur="2000" advTm="44864"/>
    </mc:Choice>
    <mc:Fallback xmlns="">
      <p:transition spd="slow" advTm="44864"/>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Arial"/>
              <a:buNone/>
            </a:pPr>
            <a:r>
              <a:rPr lang="nl-NL" sz="3600">
                <a:latin typeface="Arial"/>
                <a:ea typeface="Arial"/>
                <a:cs typeface="Arial"/>
                <a:sym typeface="Arial"/>
              </a:rPr>
              <a:t>Liberalen </a:t>
            </a:r>
            <a:endParaRPr/>
          </a:p>
        </p:txBody>
      </p:sp>
      <p:sp>
        <p:nvSpPr>
          <p:cNvPr id="141" name="Google Shape;141;p2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fontScale="92500" lnSpcReduction="20000"/>
          </a:bodyPr>
          <a:lstStyle/>
          <a:p>
            <a:pPr marL="228600" lvl="0" indent="-228600" algn="l" rtl="0">
              <a:lnSpc>
                <a:spcPct val="90000"/>
              </a:lnSpc>
              <a:spcBef>
                <a:spcPts val="0"/>
              </a:spcBef>
              <a:spcAft>
                <a:spcPts val="0"/>
              </a:spcAft>
              <a:buClr>
                <a:schemeClr val="dk1"/>
              </a:buClr>
              <a:buSzPct val="100000"/>
              <a:buChar char="•"/>
            </a:pPr>
            <a:r>
              <a:rPr lang="nl-NL" sz="2800">
                <a:latin typeface="Arial"/>
                <a:ea typeface="Arial"/>
                <a:cs typeface="Arial"/>
                <a:sym typeface="Arial"/>
              </a:rPr>
              <a:t>Aanhang onder burgerij</a:t>
            </a:r>
            <a:endParaRPr/>
          </a:p>
          <a:p>
            <a:pPr marL="228600" lvl="0" indent="-228600" algn="l" rtl="0">
              <a:lnSpc>
                <a:spcPct val="90000"/>
              </a:lnSpc>
              <a:spcBef>
                <a:spcPts val="1000"/>
              </a:spcBef>
              <a:spcAft>
                <a:spcPts val="0"/>
              </a:spcAft>
              <a:buClr>
                <a:schemeClr val="dk1"/>
              </a:buClr>
              <a:buSzPct val="100000"/>
              <a:buChar char="•"/>
            </a:pPr>
            <a:r>
              <a:rPr lang="nl-NL" sz="2800">
                <a:latin typeface="Arial"/>
                <a:ea typeface="Arial"/>
                <a:cs typeface="Arial"/>
                <a:sym typeface="Arial"/>
              </a:rPr>
              <a:t>Aanhangers van de verlichting</a:t>
            </a:r>
            <a:endParaRPr/>
          </a:p>
          <a:p>
            <a:pPr marL="228600" lvl="0" indent="-228600" algn="l" rtl="0">
              <a:lnSpc>
                <a:spcPct val="90000"/>
              </a:lnSpc>
              <a:spcBef>
                <a:spcPts val="1000"/>
              </a:spcBef>
              <a:spcAft>
                <a:spcPts val="0"/>
              </a:spcAft>
              <a:buClr>
                <a:schemeClr val="dk1"/>
              </a:buClr>
              <a:buSzPct val="100000"/>
              <a:buChar char="•"/>
            </a:pPr>
            <a:r>
              <a:rPr lang="nl-NL" sz="2800">
                <a:latin typeface="Arial"/>
                <a:ea typeface="Arial"/>
                <a:cs typeface="Arial"/>
                <a:sym typeface="Arial"/>
              </a:rPr>
              <a:t>Grondwet moet macht koning beperken</a:t>
            </a:r>
            <a:endParaRPr/>
          </a:p>
          <a:p>
            <a:pPr marL="228600" lvl="0" indent="-228600" algn="l" rtl="0">
              <a:lnSpc>
                <a:spcPct val="90000"/>
              </a:lnSpc>
              <a:spcBef>
                <a:spcPts val="1000"/>
              </a:spcBef>
              <a:spcAft>
                <a:spcPts val="0"/>
              </a:spcAft>
              <a:buClr>
                <a:schemeClr val="dk1"/>
              </a:buClr>
              <a:buSzPct val="100000"/>
              <a:buChar char="•"/>
            </a:pPr>
            <a:r>
              <a:rPr lang="nl-NL" sz="2800">
                <a:latin typeface="Arial"/>
                <a:ea typeface="Arial"/>
                <a:cs typeface="Arial"/>
                <a:sym typeface="Arial"/>
              </a:rPr>
              <a:t>Persvrijheid</a:t>
            </a:r>
            <a:endParaRPr/>
          </a:p>
          <a:p>
            <a:pPr marL="228600" lvl="0" indent="-228600" algn="l" rtl="0">
              <a:lnSpc>
                <a:spcPct val="90000"/>
              </a:lnSpc>
              <a:spcBef>
                <a:spcPts val="1000"/>
              </a:spcBef>
              <a:spcAft>
                <a:spcPts val="0"/>
              </a:spcAft>
              <a:buClr>
                <a:schemeClr val="dk1"/>
              </a:buClr>
              <a:buSzPct val="100000"/>
              <a:buChar char="•"/>
            </a:pPr>
            <a:r>
              <a:rPr lang="nl-NL" sz="2800">
                <a:latin typeface="Arial"/>
                <a:ea typeface="Arial"/>
                <a:cs typeface="Arial"/>
                <a:sym typeface="Arial"/>
              </a:rPr>
              <a:t>Grondrechten</a:t>
            </a:r>
            <a:endParaRPr/>
          </a:p>
          <a:p>
            <a:pPr marL="228600" lvl="0" indent="-228600" algn="l" rtl="0">
              <a:lnSpc>
                <a:spcPct val="90000"/>
              </a:lnSpc>
              <a:spcBef>
                <a:spcPts val="1000"/>
              </a:spcBef>
              <a:spcAft>
                <a:spcPts val="0"/>
              </a:spcAft>
              <a:buClr>
                <a:schemeClr val="dk1"/>
              </a:buClr>
              <a:buSzPct val="100000"/>
              <a:buChar char="•"/>
            </a:pPr>
            <a:r>
              <a:rPr lang="nl-NL" sz="2800">
                <a:latin typeface="Arial"/>
                <a:ea typeface="Arial"/>
                <a:cs typeface="Arial"/>
                <a:sym typeface="Arial"/>
              </a:rPr>
              <a:t>Regering = ondergeschikt aan gekozen volksvertegenwoordiging </a:t>
            </a:r>
            <a:endParaRPr/>
          </a:p>
          <a:p>
            <a:pPr marL="228600" lvl="0" indent="-228600" algn="l" rtl="0">
              <a:lnSpc>
                <a:spcPct val="90000"/>
              </a:lnSpc>
              <a:spcBef>
                <a:spcPts val="1000"/>
              </a:spcBef>
              <a:spcAft>
                <a:spcPts val="0"/>
              </a:spcAft>
              <a:buClr>
                <a:schemeClr val="dk1"/>
              </a:buClr>
              <a:buSzPct val="100000"/>
              <a:buChar char="•"/>
            </a:pPr>
            <a:r>
              <a:rPr lang="nl-NL" sz="2800">
                <a:latin typeface="Arial"/>
                <a:ea typeface="Arial"/>
                <a:cs typeface="Arial"/>
                <a:sym typeface="Arial"/>
              </a:rPr>
              <a:t>Wet voor iedereen gelijk</a:t>
            </a:r>
            <a:endParaRPr/>
          </a:p>
          <a:p>
            <a:pPr marL="228600" lvl="0" indent="-64135" algn="l" rtl="0">
              <a:lnSpc>
                <a:spcPct val="90000"/>
              </a:lnSpc>
              <a:spcBef>
                <a:spcPts val="1000"/>
              </a:spcBef>
              <a:spcAft>
                <a:spcPts val="0"/>
              </a:spcAft>
              <a:buClr>
                <a:schemeClr val="dk1"/>
              </a:buClr>
              <a:buSzPct val="100000"/>
              <a:buNone/>
            </a:pPr>
            <a:endParaRPr sz="2800">
              <a:latin typeface="Arial"/>
              <a:ea typeface="Arial"/>
              <a:cs typeface="Arial"/>
              <a:sym typeface="Arial"/>
            </a:endParaRPr>
          </a:p>
          <a:p>
            <a:pPr marL="228600" lvl="0" indent="-228600" algn="l" rtl="0">
              <a:lnSpc>
                <a:spcPct val="90000"/>
              </a:lnSpc>
              <a:spcBef>
                <a:spcPts val="1000"/>
              </a:spcBef>
              <a:spcAft>
                <a:spcPts val="0"/>
              </a:spcAft>
              <a:buClr>
                <a:schemeClr val="dk1"/>
              </a:buClr>
              <a:buSzPct val="100000"/>
              <a:buChar char="•"/>
            </a:pPr>
            <a:r>
              <a:rPr lang="nl-NL" sz="2800">
                <a:latin typeface="Arial"/>
                <a:ea typeface="Arial"/>
                <a:cs typeface="Arial"/>
                <a:sym typeface="Arial"/>
              </a:rPr>
              <a:t>Vrijheid is het belangrijkste uitgangspunt</a:t>
            </a:r>
            <a:endParaRPr/>
          </a:p>
          <a:p>
            <a:pPr marL="228600" lvl="0" indent="-228600" algn="l" rtl="0">
              <a:lnSpc>
                <a:spcPct val="90000"/>
              </a:lnSpc>
              <a:spcBef>
                <a:spcPts val="1000"/>
              </a:spcBef>
              <a:spcAft>
                <a:spcPts val="0"/>
              </a:spcAft>
              <a:buClr>
                <a:schemeClr val="dk1"/>
              </a:buClr>
              <a:buSzPct val="100000"/>
              <a:buChar char="•"/>
            </a:pPr>
            <a:r>
              <a:rPr lang="nl-NL" sz="2600">
                <a:latin typeface="Arial"/>
                <a:ea typeface="Arial"/>
                <a:cs typeface="Arial"/>
                <a:sym typeface="Arial"/>
              </a:rPr>
              <a:t>Macht van de overheid moet worden beperkt 🡪 nachtwakersstaat</a:t>
            </a:r>
            <a:endParaRPr sz="2600">
              <a:latin typeface="Arial"/>
              <a:ea typeface="Arial"/>
              <a:cs typeface="Arial"/>
              <a:sym typeface="Arial"/>
            </a:endParaRPr>
          </a:p>
          <a:p>
            <a:pPr marL="0" lvl="0" indent="0" algn="l" rtl="0">
              <a:lnSpc>
                <a:spcPct val="90000"/>
              </a:lnSpc>
              <a:spcBef>
                <a:spcPts val="1000"/>
              </a:spcBef>
              <a:spcAft>
                <a:spcPts val="0"/>
              </a:spcAft>
              <a:buClr>
                <a:schemeClr val="dk1"/>
              </a:buClr>
              <a:buSzPct val="100000"/>
              <a:buNone/>
            </a:pPr>
            <a:endParaRPr>
              <a:latin typeface="Arial"/>
              <a:ea typeface="Arial"/>
              <a:cs typeface="Arial"/>
              <a:sym typeface="Arial"/>
            </a:endParaRPr>
          </a:p>
        </p:txBody>
      </p:sp>
      <p:pic>
        <p:nvPicPr>
          <p:cNvPr id="142" name="Google Shape;142;p21"/>
          <p:cNvPicPr preferRelativeResize="0"/>
          <p:nvPr/>
        </p:nvPicPr>
        <p:blipFill rotWithShape="1">
          <a:blip r:embed="rId3">
            <a:alphaModFix/>
          </a:blip>
          <a:srcRect/>
          <a:stretch/>
        </p:blipFill>
        <p:spPr>
          <a:xfrm>
            <a:off x="9925050" y="241300"/>
            <a:ext cx="1943100" cy="2352675"/>
          </a:xfrm>
          <a:prstGeom prst="rect">
            <a:avLst/>
          </a:prstGeom>
          <a:noFill/>
          <a:ln>
            <a:noFill/>
          </a:ln>
        </p:spPr>
      </p:pic>
      <p:sp>
        <p:nvSpPr>
          <p:cNvPr id="143" name="Google Shape;143;p21"/>
          <p:cNvSpPr txBox="1"/>
          <p:nvPr/>
        </p:nvSpPr>
        <p:spPr>
          <a:xfrm>
            <a:off x="10086975" y="2622551"/>
            <a:ext cx="1781175"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nl-NL" sz="1800" b="0" i="0" u="none" strike="noStrike" cap="none">
                <a:solidFill>
                  <a:schemeClr val="dk1"/>
                </a:solidFill>
                <a:latin typeface="Calibri"/>
                <a:ea typeface="Calibri"/>
                <a:cs typeface="Calibri"/>
                <a:sym typeface="Calibri"/>
              </a:rPr>
              <a:t>Thorbecke</a:t>
            </a:r>
            <a:endParaRPr sz="1400" b="0" i="0" u="none" strike="noStrike" cap="none">
              <a:solidFill>
                <a:srgbClr val="000000"/>
              </a:solidFill>
              <a:latin typeface="Arial"/>
              <a:ea typeface="Arial"/>
              <a:cs typeface="Arial"/>
              <a:sym typeface="Arial"/>
            </a:endParaRPr>
          </a:p>
        </p:txBody>
      </p:sp>
      <p:pic>
        <p:nvPicPr>
          <p:cNvPr id="144" name="Google Shape;144;p21" descr="Afbeeldingsresultaat voor adam smith wealth of nations"/>
          <p:cNvPicPr preferRelativeResize="0"/>
          <p:nvPr/>
        </p:nvPicPr>
        <p:blipFill rotWithShape="1">
          <a:blip r:embed="rId4">
            <a:alphaModFix/>
          </a:blip>
          <a:srcRect/>
          <a:stretch/>
        </p:blipFill>
        <p:spPr>
          <a:xfrm>
            <a:off x="6518275" y="0"/>
            <a:ext cx="3121025" cy="258787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advTm="47680"/>
    </mc:Choice>
    <mc:Fallback xmlns="">
      <p:transition spd="slow" advTm="4768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C6C98E-B726-C4AA-A679-AB9C45A640EF}"/>
              </a:ext>
            </a:extLst>
          </p:cNvPr>
          <p:cNvSpPr>
            <a:spLocks noGrp="1"/>
          </p:cNvSpPr>
          <p:nvPr>
            <p:ph type="title"/>
          </p:nvPr>
        </p:nvSpPr>
        <p:spPr/>
        <p:txBody>
          <a:bodyPr/>
          <a:lstStyle/>
          <a:p>
            <a:r>
              <a:rPr lang="nl-NL" dirty="0"/>
              <a:t>Nationalisme</a:t>
            </a:r>
          </a:p>
        </p:txBody>
      </p:sp>
      <p:sp>
        <p:nvSpPr>
          <p:cNvPr id="3" name="Tijdelijke aanduiding voor inhoud 2">
            <a:extLst>
              <a:ext uri="{FF2B5EF4-FFF2-40B4-BE49-F238E27FC236}">
                <a16:creationId xmlns:a16="http://schemas.microsoft.com/office/drawing/2014/main" id="{89758595-1584-87EB-530B-55B50FD52BA3}"/>
              </a:ext>
            </a:extLst>
          </p:cNvPr>
          <p:cNvSpPr>
            <a:spLocks noGrp="1"/>
          </p:cNvSpPr>
          <p:nvPr>
            <p:ph idx="1"/>
          </p:nvPr>
        </p:nvSpPr>
        <p:spPr/>
        <p:txBody>
          <a:bodyPr/>
          <a:lstStyle/>
          <a:p>
            <a:r>
              <a:rPr lang="nl-NL" dirty="0"/>
              <a:t>Nationalisme is een stroming gebaseerd op het idee dat mensen trouw zijn aan de  eigen staat, natie of volk. Nationalisten vonden dat de geschiedenis, cultuur en taal een volk tot één natie maken. Een volk moest een nationaal karakter hebben. Rond 1900 werd het nationalisme agressiever van toon. </a:t>
            </a:r>
          </a:p>
        </p:txBody>
      </p:sp>
    </p:spTree>
    <p:extLst>
      <p:ext uri="{BB962C8B-B14F-4D97-AF65-F5344CB8AC3E}">
        <p14:creationId xmlns:p14="http://schemas.microsoft.com/office/powerpoint/2010/main" val="4154949549"/>
      </p:ext>
    </p:extLst>
  </p:cSld>
  <p:clrMapOvr>
    <a:masterClrMapping/>
  </p:clrMapOvr>
  <mc:AlternateContent xmlns:mc="http://schemas.openxmlformats.org/markup-compatibility/2006" xmlns:p14="http://schemas.microsoft.com/office/powerpoint/2010/main">
    <mc:Choice Requires="p14">
      <p:transition spd="slow" p14:dur="2000" advTm="27477"/>
    </mc:Choice>
    <mc:Fallback xmlns="">
      <p:transition spd="slow" advTm="27477"/>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Arial"/>
              <a:buNone/>
            </a:pPr>
            <a:r>
              <a:rPr lang="nl-NL" sz="3600">
                <a:latin typeface="Arial"/>
                <a:ea typeface="Arial"/>
                <a:cs typeface="Arial"/>
                <a:sym typeface="Arial"/>
              </a:rPr>
              <a:t>Nationalisten</a:t>
            </a:r>
            <a:endParaRPr/>
          </a:p>
        </p:txBody>
      </p:sp>
      <p:sp>
        <p:nvSpPr>
          <p:cNvPr id="150" name="Google Shape;150;p2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nl-NL" sz="2800">
                <a:latin typeface="Arial"/>
                <a:ea typeface="Arial"/>
                <a:cs typeface="Arial"/>
                <a:sym typeface="Arial"/>
              </a:rPr>
              <a:t>Liefde voor eigen natie (volk) </a:t>
            </a:r>
            <a:endParaRPr/>
          </a:p>
          <a:p>
            <a:pPr marL="228600" lvl="0" indent="-228600" algn="l" rtl="0">
              <a:lnSpc>
                <a:spcPct val="90000"/>
              </a:lnSpc>
              <a:spcBef>
                <a:spcPts val="1000"/>
              </a:spcBef>
              <a:spcAft>
                <a:spcPts val="0"/>
              </a:spcAft>
              <a:buClr>
                <a:schemeClr val="dk1"/>
              </a:buClr>
              <a:buSzPts val="2800"/>
              <a:buChar char="•"/>
            </a:pPr>
            <a:r>
              <a:rPr lang="nl-NL" sz="2800">
                <a:latin typeface="Arial"/>
                <a:ea typeface="Arial"/>
                <a:cs typeface="Arial"/>
                <a:sym typeface="Arial"/>
              </a:rPr>
              <a:t>Volken hebben recht op eigen staat 🡪 natiestaat</a:t>
            </a:r>
            <a:endParaRPr/>
          </a:p>
          <a:p>
            <a:pPr marL="228600" lvl="0" indent="-50800" algn="l" rtl="0">
              <a:lnSpc>
                <a:spcPct val="90000"/>
              </a:lnSpc>
              <a:spcBef>
                <a:spcPts val="1000"/>
              </a:spcBef>
              <a:spcAft>
                <a:spcPts val="0"/>
              </a:spcAft>
              <a:buClr>
                <a:schemeClr val="dk1"/>
              </a:buClr>
              <a:buSzPts val="2800"/>
              <a:buNone/>
            </a:pPr>
            <a:endParaRPr sz="2800">
              <a:latin typeface="Arial"/>
              <a:ea typeface="Arial"/>
              <a:cs typeface="Arial"/>
              <a:sym typeface="Arial"/>
            </a:endParaRPr>
          </a:p>
          <a:p>
            <a:pPr marL="228600" lvl="0" indent="-228600" algn="l" rtl="0">
              <a:lnSpc>
                <a:spcPct val="90000"/>
              </a:lnSpc>
              <a:spcBef>
                <a:spcPts val="1000"/>
              </a:spcBef>
              <a:spcAft>
                <a:spcPts val="0"/>
              </a:spcAft>
              <a:buClr>
                <a:schemeClr val="dk1"/>
              </a:buClr>
              <a:buSzPts val="2800"/>
              <a:buChar char="•"/>
            </a:pPr>
            <a:r>
              <a:rPr lang="nl-NL" sz="2800">
                <a:latin typeface="Arial"/>
                <a:ea typeface="Arial"/>
                <a:cs typeface="Arial"/>
                <a:sym typeface="Arial"/>
              </a:rPr>
              <a:t>Welke voorbeelden van nationalisten kennen jullie?</a:t>
            </a:r>
            <a:endParaRPr sz="2800">
              <a:latin typeface="Arial"/>
              <a:ea typeface="Arial"/>
              <a:cs typeface="Arial"/>
              <a:sym typeface="Arial"/>
            </a:endParaRPr>
          </a:p>
          <a:p>
            <a:pPr marL="228600" lvl="0" indent="-50800" algn="l" rtl="0">
              <a:lnSpc>
                <a:spcPct val="90000"/>
              </a:lnSpc>
              <a:spcBef>
                <a:spcPts val="1000"/>
              </a:spcBef>
              <a:spcAft>
                <a:spcPts val="0"/>
              </a:spcAft>
              <a:buClr>
                <a:schemeClr val="dk1"/>
              </a:buClr>
              <a:buSzPts val="2800"/>
              <a:buNone/>
            </a:pPr>
            <a:endParaRPr>
              <a:latin typeface="Arial"/>
              <a:ea typeface="Arial"/>
              <a:cs typeface="Arial"/>
              <a:sym typeface="Arial"/>
            </a:endParaRPr>
          </a:p>
        </p:txBody>
      </p:sp>
      <p:pic>
        <p:nvPicPr>
          <p:cNvPr id="151" name="Google Shape;151;p22"/>
          <p:cNvPicPr preferRelativeResize="0"/>
          <p:nvPr/>
        </p:nvPicPr>
        <p:blipFill rotWithShape="1">
          <a:blip r:embed="rId3">
            <a:alphaModFix/>
          </a:blip>
          <a:srcRect/>
          <a:stretch/>
        </p:blipFill>
        <p:spPr>
          <a:xfrm>
            <a:off x="8201025" y="4184425"/>
            <a:ext cx="3771900" cy="2516412"/>
          </a:xfrm>
          <a:prstGeom prst="rect">
            <a:avLst/>
          </a:prstGeom>
          <a:noFill/>
          <a:ln>
            <a:noFill/>
          </a:ln>
        </p:spPr>
      </p:pic>
      <p:pic>
        <p:nvPicPr>
          <p:cNvPr id="152" name="Google Shape;152;p22"/>
          <p:cNvPicPr preferRelativeResize="0"/>
          <p:nvPr/>
        </p:nvPicPr>
        <p:blipFill rotWithShape="1">
          <a:blip r:embed="rId4">
            <a:alphaModFix/>
          </a:blip>
          <a:srcRect/>
          <a:stretch/>
        </p:blipFill>
        <p:spPr>
          <a:xfrm>
            <a:off x="8882058" y="274638"/>
            <a:ext cx="3090867" cy="1791655"/>
          </a:xfrm>
          <a:prstGeom prst="rect">
            <a:avLst/>
          </a:prstGeom>
          <a:noFill/>
          <a:ln>
            <a:noFill/>
          </a:ln>
        </p:spPr>
      </p:pic>
      <p:pic>
        <p:nvPicPr>
          <p:cNvPr id="153" name="Google Shape;153;p22"/>
          <p:cNvPicPr preferRelativeResize="0"/>
          <p:nvPr/>
        </p:nvPicPr>
        <p:blipFill rotWithShape="1">
          <a:blip r:embed="rId5">
            <a:alphaModFix/>
          </a:blip>
          <a:srcRect/>
          <a:stretch/>
        </p:blipFill>
        <p:spPr>
          <a:xfrm>
            <a:off x="2911456" y="4038600"/>
            <a:ext cx="3989406" cy="266223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advTm="33248"/>
    </mc:Choice>
    <mc:Fallback xmlns="">
      <p:transition spd="slow" advTm="33248"/>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00B8E0-7F91-D4DB-F59F-4D84D836C794}"/>
              </a:ext>
            </a:extLst>
          </p:cNvPr>
          <p:cNvSpPr>
            <a:spLocks noGrp="1"/>
          </p:cNvSpPr>
          <p:nvPr>
            <p:ph type="title"/>
          </p:nvPr>
        </p:nvSpPr>
        <p:spPr/>
        <p:txBody>
          <a:bodyPr/>
          <a:lstStyle/>
          <a:p>
            <a:r>
              <a:rPr lang="nl-NL" dirty="0"/>
              <a:t>Conservatisme/Confessionalisme</a:t>
            </a:r>
          </a:p>
        </p:txBody>
      </p:sp>
      <p:sp>
        <p:nvSpPr>
          <p:cNvPr id="3" name="Tijdelijke aanduiding voor inhoud 2">
            <a:extLst>
              <a:ext uri="{FF2B5EF4-FFF2-40B4-BE49-F238E27FC236}">
                <a16:creationId xmlns:a16="http://schemas.microsoft.com/office/drawing/2014/main" id="{B4923958-8D5C-E597-8E99-8A38597F92CE}"/>
              </a:ext>
            </a:extLst>
          </p:cNvPr>
          <p:cNvSpPr>
            <a:spLocks noGrp="1"/>
          </p:cNvSpPr>
          <p:nvPr>
            <p:ph idx="1"/>
          </p:nvPr>
        </p:nvSpPr>
        <p:spPr>
          <a:xfrm>
            <a:off x="1451579" y="2015732"/>
            <a:ext cx="9603275" cy="4327918"/>
          </a:xfrm>
        </p:spPr>
        <p:txBody>
          <a:bodyPr>
            <a:normAutofit fontScale="92500" lnSpcReduction="10000"/>
          </a:bodyPr>
          <a:lstStyle/>
          <a:p>
            <a:r>
              <a:rPr lang="nl-NL" dirty="0"/>
              <a:t>Rond 1850 kwam het confessionalisme op. Het confessionalisme is een stroming die ernaar streeft om godsdienstige overtuigingen binnen de politiek ten uitvoer te brengen. Confessionelen maakten zich druk om de minder worden de invloed van het christendom. Daarnaast vonden ze de oneerlijke en ongelijke verhoudingen tussen werkgevers en werknemers niet goed. Calvinisten en katholieken streefden allebei naar gelijkberechtiging van gelovigen. Katholieken waren altijd minderheden geweest en ook calvinisten voelden zich achtergesteld. Het confessionalisme was daarom een emancipatiebeweging.</a:t>
            </a:r>
          </a:p>
          <a:p>
            <a:r>
              <a:rPr lang="nl-NL" dirty="0"/>
              <a:t>In 1879 richtten de confessionelen (onder aanvoering van Abraham Kuyper) een politieke partij op: de Antirevolutionaire Partij (ARP). dit was de eerste politieke partij van Nederland. De ARP had sterke binding met de gereformeerde kerk en maakte zich sterk voor openbaar onderwijs en uitbreiding van het kiesrecht. Door de kiesrechtuitbreidingen kreeg de ARP veel stemmen. </a:t>
            </a:r>
          </a:p>
        </p:txBody>
      </p:sp>
    </p:spTree>
    <p:extLst>
      <p:ext uri="{BB962C8B-B14F-4D97-AF65-F5344CB8AC3E}">
        <p14:creationId xmlns:p14="http://schemas.microsoft.com/office/powerpoint/2010/main" val="3198165947"/>
      </p:ext>
    </p:extLst>
  </p:cSld>
  <p:clrMapOvr>
    <a:masterClrMapping/>
  </p:clrMapOvr>
  <mc:AlternateContent xmlns:mc="http://schemas.openxmlformats.org/markup-compatibility/2006" xmlns:p14="http://schemas.microsoft.com/office/powerpoint/2010/main">
    <mc:Choice Requires="p14">
      <p:transition spd="slow" p14:dur="2000" advTm="78389"/>
    </mc:Choice>
    <mc:Fallback xmlns="">
      <p:transition spd="slow" advTm="78389"/>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pic>
        <p:nvPicPr>
          <p:cNvPr id="158" name="Google Shape;158;p23"/>
          <p:cNvPicPr preferRelativeResize="0"/>
          <p:nvPr/>
        </p:nvPicPr>
        <p:blipFill rotWithShape="1">
          <a:blip r:embed="rId3">
            <a:alphaModFix/>
          </a:blip>
          <a:srcRect/>
          <a:stretch/>
        </p:blipFill>
        <p:spPr>
          <a:xfrm>
            <a:off x="8216900" y="3767136"/>
            <a:ext cx="3975100" cy="2981325"/>
          </a:xfrm>
          <a:prstGeom prst="rect">
            <a:avLst/>
          </a:prstGeom>
          <a:noFill/>
          <a:ln>
            <a:noFill/>
          </a:ln>
        </p:spPr>
      </p:pic>
      <p:sp>
        <p:nvSpPr>
          <p:cNvPr id="159" name="Google Shape;159;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Arial"/>
              <a:buNone/>
            </a:pPr>
            <a:r>
              <a:rPr lang="nl-NL" sz="3600">
                <a:latin typeface="Arial"/>
                <a:ea typeface="Arial"/>
                <a:cs typeface="Arial"/>
                <a:sym typeface="Arial"/>
              </a:rPr>
              <a:t>Conservatisme</a:t>
            </a:r>
            <a:endParaRPr/>
          </a:p>
        </p:txBody>
      </p:sp>
      <p:sp>
        <p:nvSpPr>
          <p:cNvPr id="160" name="Google Shape;160;p2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nl-NL" sz="2800">
                <a:latin typeface="Arial"/>
                <a:ea typeface="Arial"/>
                <a:cs typeface="Arial"/>
                <a:sym typeface="Arial"/>
              </a:rPr>
              <a:t>Conserveren = behouden</a:t>
            </a:r>
            <a:endParaRPr/>
          </a:p>
          <a:p>
            <a:pPr marL="228600" lvl="0" indent="-228600" algn="l" rtl="0">
              <a:lnSpc>
                <a:spcPct val="90000"/>
              </a:lnSpc>
              <a:spcBef>
                <a:spcPts val="1000"/>
              </a:spcBef>
              <a:spcAft>
                <a:spcPts val="0"/>
              </a:spcAft>
              <a:buClr>
                <a:schemeClr val="dk1"/>
              </a:buClr>
              <a:buSzPts val="2800"/>
              <a:buChar char="•"/>
            </a:pPr>
            <a:r>
              <a:rPr lang="nl-NL" sz="2800">
                <a:latin typeface="Arial"/>
                <a:ea typeface="Arial"/>
                <a:cs typeface="Arial"/>
                <a:sym typeface="Arial"/>
              </a:rPr>
              <a:t>Het idee van vrijheid &amp; gelijkheid is gevaarlijk</a:t>
            </a:r>
            <a:endParaRPr/>
          </a:p>
          <a:p>
            <a:pPr marL="228600" lvl="0" indent="-228600" algn="l" rtl="0">
              <a:lnSpc>
                <a:spcPct val="90000"/>
              </a:lnSpc>
              <a:spcBef>
                <a:spcPts val="1000"/>
              </a:spcBef>
              <a:spcAft>
                <a:spcPts val="0"/>
              </a:spcAft>
              <a:buClr>
                <a:schemeClr val="dk1"/>
              </a:buClr>
              <a:buSzPts val="2800"/>
              <a:buChar char="•"/>
            </a:pPr>
            <a:r>
              <a:rPr lang="nl-NL" sz="2800">
                <a:latin typeface="Arial"/>
                <a:ea typeface="Arial"/>
                <a:cs typeface="Arial"/>
                <a:sym typeface="Arial"/>
              </a:rPr>
              <a:t>Leiding van kerk, adel en monarchie is het beste</a:t>
            </a:r>
            <a:endParaRPr/>
          </a:p>
          <a:p>
            <a:pPr marL="228600" lvl="0" indent="-228600" algn="l" rtl="0">
              <a:lnSpc>
                <a:spcPct val="90000"/>
              </a:lnSpc>
              <a:spcBef>
                <a:spcPts val="1000"/>
              </a:spcBef>
              <a:spcAft>
                <a:spcPts val="0"/>
              </a:spcAft>
              <a:buClr>
                <a:schemeClr val="dk1"/>
              </a:buClr>
              <a:buSzPts val="2800"/>
              <a:buChar char="•"/>
            </a:pPr>
            <a:r>
              <a:rPr lang="nl-NL" sz="2800">
                <a:latin typeface="Arial"/>
                <a:ea typeface="Arial"/>
                <a:cs typeface="Arial"/>
                <a:sym typeface="Arial"/>
              </a:rPr>
              <a:t>Sterk onder de adel, geestelijkheid en officieren</a:t>
            </a:r>
            <a:endParaRPr/>
          </a:p>
          <a:p>
            <a:pPr marL="228600" lvl="0" indent="-50800" algn="l" rtl="0">
              <a:lnSpc>
                <a:spcPct val="90000"/>
              </a:lnSpc>
              <a:spcBef>
                <a:spcPts val="1000"/>
              </a:spcBef>
              <a:spcAft>
                <a:spcPts val="0"/>
              </a:spcAft>
              <a:buClr>
                <a:schemeClr val="dk1"/>
              </a:buClr>
              <a:buSzPts val="2800"/>
              <a:buNone/>
            </a:pPr>
            <a:endParaRPr>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advTm="50912"/>
    </mc:Choice>
    <mc:Fallback xmlns="">
      <p:transition spd="slow" advTm="50912"/>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Arial"/>
              <a:buNone/>
            </a:pPr>
            <a:r>
              <a:rPr lang="nl-NL" sz="3600">
                <a:latin typeface="Arial"/>
                <a:ea typeface="Arial"/>
                <a:cs typeface="Arial"/>
                <a:sym typeface="Arial"/>
              </a:rPr>
              <a:t>Confessionalisme</a:t>
            </a:r>
            <a:endParaRPr/>
          </a:p>
        </p:txBody>
      </p:sp>
      <p:sp>
        <p:nvSpPr>
          <p:cNvPr id="174" name="Google Shape;174;p2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nl-NL" sz="2800">
                <a:latin typeface="Arial"/>
                <a:ea typeface="Arial"/>
                <a:cs typeface="Arial"/>
                <a:sym typeface="Arial"/>
              </a:rPr>
              <a:t>Vanuit het geloof</a:t>
            </a:r>
            <a:endParaRPr/>
          </a:p>
          <a:p>
            <a:pPr marL="228600" lvl="0" indent="-228600" algn="l" rtl="0">
              <a:lnSpc>
                <a:spcPct val="90000"/>
              </a:lnSpc>
              <a:spcBef>
                <a:spcPts val="1000"/>
              </a:spcBef>
              <a:spcAft>
                <a:spcPts val="0"/>
              </a:spcAft>
              <a:buClr>
                <a:schemeClr val="dk1"/>
              </a:buClr>
              <a:buSzPts val="2800"/>
              <a:buChar char="•"/>
            </a:pPr>
            <a:r>
              <a:rPr lang="nl-NL" sz="2800">
                <a:latin typeface="Arial"/>
                <a:ea typeface="Arial"/>
                <a:cs typeface="Arial"/>
                <a:sym typeface="Arial"/>
              </a:rPr>
              <a:t>Christelijke empancipatiebeweging (zowel protestant als katholiek)</a:t>
            </a:r>
            <a:endParaRPr/>
          </a:p>
          <a:p>
            <a:pPr marL="228600" lvl="0" indent="-50800" algn="l" rtl="0">
              <a:lnSpc>
                <a:spcPct val="90000"/>
              </a:lnSpc>
              <a:spcBef>
                <a:spcPts val="1000"/>
              </a:spcBef>
              <a:spcAft>
                <a:spcPts val="0"/>
              </a:spcAft>
              <a:buClr>
                <a:schemeClr val="dk1"/>
              </a:buClr>
              <a:buSzPts val="2800"/>
              <a:buNone/>
            </a:pPr>
            <a:endParaRPr sz="2800">
              <a:latin typeface="Arial"/>
              <a:ea typeface="Arial"/>
              <a:cs typeface="Arial"/>
              <a:sym typeface="Arial"/>
            </a:endParaRPr>
          </a:p>
          <a:p>
            <a:pPr marL="228600" lvl="0" indent="-228600" algn="l" rtl="0">
              <a:lnSpc>
                <a:spcPct val="90000"/>
              </a:lnSpc>
              <a:spcBef>
                <a:spcPts val="1000"/>
              </a:spcBef>
              <a:spcAft>
                <a:spcPts val="0"/>
              </a:spcAft>
              <a:buClr>
                <a:schemeClr val="dk1"/>
              </a:buClr>
              <a:buSzPts val="2800"/>
              <a:buChar char="•"/>
            </a:pPr>
            <a:r>
              <a:rPr lang="nl-NL" sz="2800">
                <a:latin typeface="Arial"/>
                <a:ea typeface="Arial"/>
                <a:cs typeface="Arial"/>
                <a:sym typeface="Arial"/>
              </a:rPr>
              <a:t>Schoolstrijd: bijzonder onderwijs</a:t>
            </a:r>
            <a:endParaRPr/>
          </a:p>
          <a:p>
            <a:pPr marL="228600" lvl="0" indent="-228600" algn="l" rtl="0">
              <a:lnSpc>
                <a:spcPct val="90000"/>
              </a:lnSpc>
              <a:spcBef>
                <a:spcPts val="1000"/>
              </a:spcBef>
              <a:spcAft>
                <a:spcPts val="0"/>
              </a:spcAft>
              <a:buClr>
                <a:schemeClr val="dk1"/>
              </a:buClr>
              <a:buSzPts val="2800"/>
              <a:buChar char="•"/>
            </a:pPr>
            <a:r>
              <a:rPr lang="nl-NL" sz="2800">
                <a:latin typeface="Arial"/>
                <a:ea typeface="Arial"/>
                <a:cs typeface="Arial"/>
                <a:sym typeface="Arial"/>
              </a:rPr>
              <a:t>1879: ARP eerste NL politieke </a:t>
            </a:r>
            <a:endParaRPr/>
          </a:p>
          <a:p>
            <a:pPr marL="0" lvl="0" indent="0" algn="l" rtl="0">
              <a:lnSpc>
                <a:spcPct val="90000"/>
              </a:lnSpc>
              <a:spcBef>
                <a:spcPts val="1000"/>
              </a:spcBef>
              <a:spcAft>
                <a:spcPts val="0"/>
              </a:spcAft>
              <a:buClr>
                <a:schemeClr val="dk1"/>
              </a:buClr>
              <a:buSzPts val="2800"/>
              <a:buNone/>
            </a:pPr>
            <a:r>
              <a:rPr lang="nl-NL" sz="2800">
                <a:latin typeface="Arial"/>
                <a:ea typeface="Arial"/>
                <a:cs typeface="Arial"/>
                <a:sym typeface="Arial"/>
              </a:rPr>
              <a:t>    partij</a:t>
            </a:r>
            <a:endParaRPr/>
          </a:p>
          <a:p>
            <a:pPr marL="228600" lvl="0" indent="-50800" algn="l" rtl="0">
              <a:lnSpc>
                <a:spcPct val="90000"/>
              </a:lnSpc>
              <a:spcBef>
                <a:spcPts val="1000"/>
              </a:spcBef>
              <a:spcAft>
                <a:spcPts val="0"/>
              </a:spcAft>
              <a:buClr>
                <a:schemeClr val="dk1"/>
              </a:buClr>
              <a:buSzPts val="2800"/>
              <a:buNone/>
            </a:pPr>
            <a:endParaRPr>
              <a:latin typeface="Arial"/>
              <a:ea typeface="Arial"/>
              <a:cs typeface="Arial"/>
              <a:sym typeface="Arial"/>
            </a:endParaRPr>
          </a:p>
        </p:txBody>
      </p:sp>
      <p:pic>
        <p:nvPicPr>
          <p:cNvPr id="175" name="Google Shape;175;p25"/>
          <p:cNvPicPr preferRelativeResize="0"/>
          <p:nvPr/>
        </p:nvPicPr>
        <p:blipFill rotWithShape="1">
          <a:blip r:embed="rId3">
            <a:alphaModFix/>
          </a:blip>
          <a:srcRect/>
          <a:stretch/>
        </p:blipFill>
        <p:spPr>
          <a:xfrm>
            <a:off x="6357938" y="3271080"/>
            <a:ext cx="5834062" cy="3586920"/>
          </a:xfrm>
          <a:prstGeom prst="rect">
            <a:avLst/>
          </a:prstGeom>
          <a:noFill/>
          <a:ln>
            <a:noFill/>
          </a:ln>
        </p:spPr>
      </p:pic>
      <p:pic>
        <p:nvPicPr>
          <p:cNvPr id="176" name="Google Shape;176;p25"/>
          <p:cNvPicPr preferRelativeResize="0"/>
          <p:nvPr/>
        </p:nvPicPr>
        <p:blipFill rotWithShape="1">
          <a:blip r:embed="rId4">
            <a:alphaModFix/>
          </a:blip>
          <a:srcRect/>
          <a:stretch/>
        </p:blipFill>
        <p:spPr>
          <a:xfrm>
            <a:off x="10235034" y="0"/>
            <a:ext cx="1956966" cy="279082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advTm="31978"/>
    </mc:Choice>
    <mc:Fallback xmlns="">
      <p:transition spd="slow" advTm="31978"/>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18FC2DC-081F-BA3F-3B7B-7995399DB3CE}"/>
              </a:ext>
            </a:extLst>
          </p:cNvPr>
          <p:cNvSpPr>
            <a:spLocks noGrp="1"/>
          </p:cNvSpPr>
          <p:nvPr>
            <p:ph type="title"/>
          </p:nvPr>
        </p:nvSpPr>
        <p:spPr/>
        <p:txBody>
          <a:bodyPr/>
          <a:lstStyle/>
          <a:p>
            <a:r>
              <a:rPr lang="nl-NL" dirty="0"/>
              <a:t>Socialisme</a:t>
            </a:r>
          </a:p>
        </p:txBody>
      </p:sp>
      <p:sp>
        <p:nvSpPr>
          <p:cNvPr id="3" name="Tijdelijke aanduiding voor inhoud 2">
            <a:extLst>
              <a:ext uri="{FF2B5EF4-FFF2-40B4-BE49-F238E27FC236}">
                <a16:creationId xmlns:a16="http://schemas.microsoft.com/office/drawing/2014/main" id="{A725F68A-2012-5BAD-87F4-37DD3F555C94}"/>
              </a:ext>
            </a:extLst>
          </p:cNvPr>
          <p:cNvSpPr>
            <a:spLocks noGrp="1"/>
          </p:cNvSpPr>
          <p:nvPr>
            <p:ph idx="1"/>
          </p:nvPr>
        </p:nvSpPr>
        <p:spPr/>
        <p:txBody>
          <a:bodyPr/>
          <a:lstStyle/>
          <a:p>
            <a:pPr marR="0" algn="l" rtl="0"/>
            <a:r>
              <a:rPr lang="nl-NL" sz="2000" b="0" i="0" u="none" strike="noStrike" baseline="0" dirty="0">
                <a:latin typeface="Arial" panose="020B0604020202020204" pitchFamily="34" charset="0"/>
              </a:rPr>
              <a:t>Halverwege de 19e eeuw werd ook het </a:t>
            </a:r>
            <a:r>
              <a:rPr lang="nl-NL" sz="2000" b="1" i="0" u="none" strike="noStrike" baseline="0" dirty="0">
                <a:latin typeface="Arial" panose="020B0604020202020204" pitchFamily="34" charset="0"/>
              </a:rPr>
              <a:t>socialisme</a:t>
            </a:r>
            <a:r>
              <a:rPr lang="nl-NL" sz="2000" b="0" i="0" u="none" strike="noStrike" baseline="0" dirty="0">
                <a:latin typeface="Arial" panose="020B0604020202020204" pitchFamily="34" charset="0"/>
              </a:rPr>
              <a:t> populair. Dit is een maatschappelijk systeem dat is gebaseerd op gelijkheid, sociale rechtvaardigheid en solidariteit, met een eerlijke verdeling van macht en goederen en een sterke rol van de staat. Socialisten vonden gelijkheid belangrijk en wilden af van de sociale verschillen. Het socialisme leefde vooral onder de arbeiders. </a:t>
            </a:r>
          </a:p>
          <a:p>
            <a:endParaRPr lang="nl-NL" dirty="0"/>
          </a:p>
        </p:txBody>
      </p:sp>
    </p:spTree>
    <p:extLst>
      <p:ext uri="{BB962C8B-B14F-4D97-AF65-F5344CB8AC3E}">
        <p14:creationId xmlns:p14="http://schemas.microsoft.com/office/powerpoint/2010/main" val="935739167"/>
      </p:ext>
    </p:extLst>
  </p:cSld>
  <p:clrMapOvr>
    <a:masterClrMapping/>
  </p:clrMapOvr>
  <mc:AlternateContent xmlns:mc="http://schemas.openxmlformats.org/markup-compatibility/2006" xmlns:p14="http://schemas.microsoft.com/office/powerpoint/2010/main">
    <mc:Choice Requires="p14">
      <p:transition spd="slow" p14:dur="2000" advTm="27296"/>
    </mc:Choice>
    <mc:Fallback xmlns="">
      <p:transition spd="slow" advTm="27296"/>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89D56E5-EA69-D652-951D-726D90745384}"/>
              </a:ext>
            </a:extLst>
          </p:cNvPr>
          <p:cNvSpPr>
            <a:spLocks noGrp="1"/>
          </p:cNvSpPr>
          <p:nvPr>
            <p:ph type="title"/>
          </p:nvPr>
        </p:nvSpPr>
        <p:spPr/>
        <p:txBody>
          <a:bodyPr/>
          <a:lstStyle/>
          <a:p>
            <a:r>
              <a:rPr lang="nl-NL" dirty="0"/>
              <a:t>Kenmerkende aspecten</a:t>
            </a:r>
          </a:p>
        </p:txBody>
      </p:sp>
      <p:sp>
        <p:nvSpPr>
          <p:cNvPr id="3" name="Tijdelijke aanduiding voor inhoud 2">
            <a:extLst>
              <a:ext uri="{FF2B5EF4-FFF2-40B4-BE49-F238E27FC236}">
                <a16:creationId xmlns:a16="http://schemas.microsoft.com/office/drawing/2014/main" id="{F61EE42D-0ABC-FA8A-F275-64955250AEDC}"/>
              </a:ext>
            </a:extLst>
          </p:cNvPr>
          <p:cNvSpPr>
            <a:spLocks noGrp="1"/>
          </p:cNvSpPr>
          <p:nvPr>
            <p:ph idx="1"/>
          </p:nvPr>
        </p:nvSpPr>
        <p:spPr/>
        <p:txBody>
          <a:bodyPr>
            <a:normAutofit fontScale="92500" lnSpcReduction="20000"/>
          </a:bodyPr>
          <a:lstStyle/>
          <a:p>
            <a:r>
              <a:rPr lang="nl-NL" dirty="0"/>
              <a:t>De industriële revolutie die in de westerse wereld de basis legde voor een industriële samenleving.</a:t>
            </a:r>
          </a:p>
          <a:p>
            <a:r>
              <a:rPr lang="nl-NL" dirty="0"/>
              <a:t>De moderne vorm van imperialisme die verband hield met de industrialisatie</a:t>
            </a:r>
          </a:p>
          <a:p>
            <a:r>
              <a:rPr lang="nl-NL" dirty="0"/>
              <a:t>Opkomst van de politiek-maatschappelijke stromingen: nationalisme, liberalisme, socialisme, confessionalisme, feminisme.</a:t>
            </a:r>
          </a:p>
          <a:p>
            <a:r>
              <a:rPr lang="nl-NL" dirty="0"/>
              <a:t>Voortschrijdende democratisering, met deelname van steeds meer mannen en vrouwen aan het politiek proces.</a:t>
            </a:r>
          </a:p>
          <a:p>
            <a:r>
              <a:rPr lang="nl-NL" dirty="0"/>
              <a:t>De opkomst van emancipatiebewegingen</a:t>
            </a:r>
          </a:p>
          <a:p>
            <a:r>
              <a:rPr lang="nl-NL" dirty="0"/>
              <a:t>Discussies over de sociale kwestie</a:t>
            </a:r>
          </a:p>
          <a:p>
            <a:endParaRPr lang="nl-NL" dirty="0"/>
          </a:p>
        </p:txBody>
      </p:sp>
    </p:spTree>
    <p:extLst>
      <p:ext uri="{BB962C8B-B14F-4D97-AF65-F5344CB8AC3E}">
        <p14:creationId xmlns:p14="http://schemas.microsoft.com/office/powerpoint/2010/main" val="2885795092"/>
      </p:ext>
    </p:extLst>
  </p:cSld>
  <p:clrMapOvr>
    <a:masterClrMapping/>
  </p:clrMapOvr>
  <mc:AlternateContent xmlns:mc="http://schemas.openxmlformats.org/markup-compatibility/2006" xmlns:p14="http://schemas.microsoft.com/office/powerpoint/2010/main">
    <mc:Choice Requires="p14">
      <p:transition spd="slow" p14:dur="2000" advTm="36032"/>
    </mc:Choice>
    <mc:Fallback xmlns="">
      <p:transition spd="slow" advTm="36032"/>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Arial"/>
              <a:buNone/>
            </a:pPr>
            <a:r>
              <a:rPr lang="nl-NL" sz="3600">
                <a:latin typeface="Arial"/>
                <a:ea typeface="Arial"/>
                <a:cs typeface="Arial"/>
                <a:sym typeface="Arial"/>
              </a:rPr>
              <a:t>Socialisme</a:t>
            </a:r>
            <a:endParaRPr/>
          </a:p>
        </p:txBody>
      </p:sp>
      <p:sp>
        <p:nvSpPr>
          <p:cNvPr id="166" name="Google Shape;166;p2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fontScale="92500" lnSpcReduction="20000"/>
          </a:bodyPr>
          <a:lstStyle/>
          <a:p>
            <a:pPr marL="228600" lvl="0" indent="-228600" algn="l" rtl="0">
              <a:lnSpc>
                <a:spcPct val="90000"/>
              </a:lnSpc>
              <a:spcBef>
                <a:spcPts val="0"/>
              </a:spcBef>
              <a:spcAft>
                <a:spcPts val="0"/>
              </a:spcAft>
              <a:buClr>
                <a:schemeClr val="dk1"/>
              </a:buClr>
              <a:buSzPct val="100000"/>
              <a:buChar char="•"/>
            </a:pPr>
            <a:r>
              <a:rPr lang="nl-NL" sz="2800">
                <a:latin typeface="Arial"/>
                <a:ea typeface="Arial"/>
                <a:cs typeface="Arial"/>
                <a:sym typeface="Arial"/>
              </a:rPr>
              <a:t>Arbeiders</a:t>
            </a:r>
            <a:endParaRPr/>
          </a:p>
          <a:p>
            <a:pPr marL="228600" lvl="0" indent="-228600" algn="l" rtl="0">
              <a:lnSpc>
                <a:spcPct val="90000"/>
              </a:lnSpc>
              <a:spcBef>
                <a:spcPts val="1000"/>
              </a:spcBef>
              <a:spcAft>
                <a:spcPts val="0"/>
              </a:spcAft>
              <a:buClr>
                <a:schemeClr val="dk1"/>
              </a:buClr>
              <a:buSzPct val="100000"/>
              <a:buChar char="•"/>
            </a:pPr>
            <a:r>
              <a:rPr lang="nl-NL" sz="2800">
                <a:latin typeface="Arial"/>
                <a:ea typeface="Arial"/>
                <a:cs typeface="Arial"/>
                <a:sym typeface="Arial"/>
              </a:rPr>
              <a:t>Verlichting &amp; democratische revoluties</a:t>
            </a:r>
            <a:endParaRPr/>
          </a:p>
          <a:p>
            <a:pPr marL="228600" lvl="0" indent="-228600" algn="l" rtl="0">
              <a:lnSpc>
                <a:spcPct val="90000"/>
              </a:lnSpc>
              <a:spcBef>
                <a:spcPts val="1000"/>
              </a:spcBef>
              <a:spcAft>
                <a:spcPts val="0"/>
              </a:spcAft>
              <a:buClr>
                <a:schemeClr val="dk1"/>
              </a:buClr>
              <a:buSzPct val="100000"/>
              <a:buChar char="•"/>
            </a:pPr>
            <a:r>
              <a:rPr lang="nl-NL" sz="2800">
                <a:latin typeface="Arial"/>
                <a:ea typeface="Arial"/>
                <a:cs typeface="Arial"/>
                <a:sym typeface="Arial"/>
              </a:rPr>
              <a:t>Het gaat om gelijkheid</a:t>
            </a:r>
            <a:endParaRPr/>
          </a:p>
          <a:p>
            <a:pPr marL="228600" lvl="0" indent="-64135" algn="l" rtl="0">
              <a:lnSpc>
                <a:spcPct val="90000"/>
              </a:lnSpc>
              <a:spcBef>
                <a:spcPts val="1000"/>
              </a:spcBef>
              <a:spcAft>
                <a:spcPts val="0"/>
              </a:spcAft>
              <a:buClr>
                <a:schemeClr val="dk1"/>
              </a:buClr>
              <a:buSzPct val="100000"/>
              <a:buNone/>
            </a:pPr>
            <a:endParaRPr sz="2800">
              <a:latin typeface="Arial"/>
              <a:ea typeface="Arial"/>
              <a:cs typeface="Arial"/>
              <a:sym typeface="Arial"/>
            </a:endParaRPr>
          </a:p>
          <a:p>
            <a:pPr marL="228600" lvl="0" indent="-228600" algn="l" rtl="0">
              <a:lnSpc>
                <a:spcPct val="90000"/>
              </a:lnSpc>
              <a:spcBef>
                <a:spcPts val="1000"/>
              </a:spcBef>
              <a:spcAft>
                <a:spcPts val="0"/>
              </a:spcAft>
              <a:buClr>
                <a:schemeClr val="dk1"/>
              </a:buClr>
              <a:buSzPct val="100000"/>
              <a:buChar char="•"/>
            </a:pPr>
            <a:r>
              <a:rPr lang="nl-NL" sz="2800">
                <a:latin typeface="Arial"/>
                <a:ea typeface="Arial"/>
                <a:cs typeface="Arial"/>
                <a:sym typeface="Arial"/>
              </a:rPr>
              <a:t>Verschillende ideeën over het bereiken van gelijkheid,</a:t>
            </a:r>
            <a:endParaRPr/>
          </a:p>
          <a:p>
            <a:pPr marL="0" lvl="0" indent="0" algn="l" rtl="0">
              <a:lnSpc>
                <a:spcPct val="90000"/>
              </a:lnSpc>
              <a:spcBef>
                <a:spcPts val="1000"/>
              </a:spcBef>
              <a:spcAft>
                <a:spcPts val="0"/>
              </a:spcAft>
              <a:buClr>
                <a:schemeClr val="dk1"/>
              </a:buClr>
              <a:buSzPct val="100000"/>
              <a:buNone/>
            </a:pPr>
            <a:r>
              <a:rPr lang="nl-NL" sz="2800">
                <a:latin typeface="Arial"/>
                <a:ea typeface="Arial"/>
                <a:cs typeface="Arial"/>
                <a:sym typeface="Arial"/>
              </a:rPr>
              <a:t>     ofwel door een revolutie, ofwel via het parlement.</a:t>
            </a:r>
            <a:endParaRPr/>
          </a:p>
          <a:p>
            <a:pPr marL="0" lvl="0" indent="0" algn="l" rtl="0">
              <a:lnSpc>
                <a:spcPct val="90000"/>
              </a:lnSpc>
              <a:spcBef>
                <a:spcPts val="1000"/>
              </a:spcBef>
              <a:spcAft>
                <a:spcPts val="0"/>
              </a:spcAft>
              <a:buClr>
                <a:schemeClr val="dk1"/>
              </a:buClr>
              <a:buSzPct val="100000"/>
              <a:buNone/>
            </a:pPr>
            <a:endParaRPr sz="2800">
              <a:latin typeface="Arial"/>
              <a:ea typeface="Arial"/>
              <a:cs typeface="Arial"/>
              <a:sym typeface="Arial"/>
            </a:endParaRPr>
          </a:p>
          <a:p>
            <a:pPr marL="228600" lvl="0" indent="-228600" algn="l" rtl="0">
              <a:lnSpc>
                <a:spcPct val="90000"/>
              </a:lnSpc>
              <a:spcBef>
                <a:spcPts val="1000"/>
              </a:spcBef>
              <a:spcAft>
                <a:spcPts val="0"/>
              </a:spcAft>
              <a:buClr>
                <a:schemeClr val="dk1"/>
              </a:buClr>
              <a:buSzPct val="100000"/>
              <a:buChar char="•"/>
            </a:pPr>
            <a:r>
              <a:rPr lang="nl-NL" sz="2800">
                <a:latin typeface="Arial"/>
                <a:ea typeface="Arial"/>
                <a:cs typeface="Arial"/>
                <a:sym typeface="Arial"/>
              </a:rPr>
              <a:t>Twee stromingen</a:t>
            </a:r>
            <a:endParaRPr/>
          </a:p>
          <a:p>
            <a:pPr marL="228600" lvl="0" indent="-228600" algn="l" rtl="0">
              <a:lnSpc>
                <a:spcPct val="90000"/>
              </a:lnSpc>
              <a:spcBef>
                <a:spcPts val="1000"/>
              </a:spcBef>
              <a:spcAft>
                <a:spcPts val="0"/>
              </a:spcAft>
              <a:buClr>
                <a:schemeClr val="dk1"/>
              </a:buClr>
              <a:buSzPct val="100000"/>
              <a:buChar char="•"/>
            </a:pPr>
            <a:r>
              <a:rPr lang="nl-NL" sz="2800">
                <a:latin typeface="Arial"/>
                <a:ea typeface="Arial"/>
                <a:cs typeface="Arial"/>
                <a:sym typeface="Arial"/>
              </a:rPr>
              <a:t>Sociaal – democraten (via politiek doelen bereiken)</a:t>
            </a:r>
            <a:endParaRPr/>
          </a:p>
          <a:p>
            <a:pPr marL="228600" lvl="0" indent="-228600" algn="l" rtl="0">
              <a:lnSpc>
                <a:spcPct val="90000"/>
              </a:lnSpc>
              <a:spcBef>
                <a:spcPts val="1000"/>
              </a:spcBef>
              <a:spcAft>
                <a:spcPts val="0"/>
              </a:spcAft>
              <a:buClr>
                <a:schemeClr val="dk1"/>
              </a:buClr>
              <a:buSzPct val="100000"/>
              <a:buChar char="•"/>
            </a:pPr>
            <a:r>
              <a:rPr lang="nl-NL" sz="2800">
                <a:latin typeface="Arial"/>
                <a:ea typeface="Arial"/>
                <a:cs typeface="Arial"/>
                <a:sym typeface="Arial"/>
              </a:rPr>
              <a:t>Communisten (ideeën van Marx en zijn revolutie)</a:t>
            </a:r>
            <a:endParaRPr/>
          </a:p>
          <a:p>
            <a:pPr marL="228600" lvl="0" indent="-64135" algn="l" rtl="0">
              <a:lnSpc>
                <a:spcPct val="90000"/>
              </a:lnSpc>
              <a:spcBef>
                <a:spcPts val="1000"/>
              </a:spcBef>
              <a:spcAft>
                <a:spcPts val="0"/>
              </a:spcAft>
              <a:buClr>
                <a:schemeClr val="dk1"/>
              </a:buClr>
              <a:buSzPct val="100000"/>
              <a:buNone/>
            </a:pPr>
            <a:endParaRPr>
              <a:latin typeface="Arial"/>
              <a:ea typeface="Arial"/>
              <a:cs typeface="Arial"/>
              <a:sym typeface="Arial"/>
            </a:endParaRPr>
          </a:p>
        </p:txBody>
      </p:sp>
      <p:pic>
        <p:nvPicPr>
          <p:cNvPr id="167" name="Google Shape;167;p24"/>
          <p:cNvPicPr preferRelativeResize="0"/>
          <p:nvPr/>
        </p:nvPicPr>
        <p:blipFill rotWithShape="1">
          <a:blip r:embed="rId3">
            <a:alphaModFix/>
          </a:blip>
          <a:srcRect/>
          <a:stretch/>
        </p:blipFill>
        <p:spPr>
          <a:xfrm>
            <a:off x="8524875" y="185737"/>
            <a:ext cx="3405187" cy="2265997"/>
          </a:xfrm>
          <a:prstGeom prst="rect">
            <a:avLst/>
          </a:prstGeom>
          <a:noFill/>
          <a:ln>
            <a:noFill/>
          </a:ln>
        </p:spPr>
      </p:pic>
      <p:pic>
        <p:nvPicPr>
          <p:cNvPr id="168" name="Google Shape;168;p24"/>
          <p:cNvPicPr preferRelativeResize="0"/>
          <p:nvPr/>
        </p:nvPicPr>
        <p:blipFill rotWithShape="1">
          <a:blip r:embed="rId4">
            <a:alphaModFix/>
          </a:blip>
          <a:srcRect/>
          <a:stretch/>
        </p:blipFill>
        <p:spPr>
          <a:xfrm>
            <a:off x="9029700" y="3429000"/>
            <a:ext cx="3067050" cy="307657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advTm="39317"/>
    </mc:Choice>
    <mc:Fallback xmlns="">
      <p:transition spd="slow" advTm="39317"/>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EBBCB38-27C7-3375-86E6-A561610BBA16}"/>
              </a:ext>
            </a:extLst>
          </p:cNvPr>
          <p:cNvSpPr>
            <a:spLocks noGrp="1"/>
          </p:cNvSpPr>
          <p:nvPr>
            <p:ph type="title"/>
          </p:nvPr>
        </p:nvSpPr>
        <p:spPr>
          <a:xfrm>
            <a:off x="1294362" y="2904382"/>
            <a:ext cx="9603275" cy="1049235"/>
          </a:xfrm>
        </p:spPr>
        <p:txBody>
          <a:bodyPr>
            <a:normAutofit fontScale="90000"/>
          </a:bodyPr>
          <a:lstStyle/>
          <a:p>
            <a:pPr algn="ctr"/>
            <a:r>
              <a:rPr lang="nl-NL" dirty="0"/>
              <a:t>Voortschrijdende democratisering, met deelname van steeds meer mannen en vrouwen aan het politiek proces.</a:t>
            </a:r>
            <a:br>
              <a:rPr lang="nl-NL" dirty="0"/>
            </a:br>
            <a:br>
              <a:rPr lang="nl-NL" dirty="0"/>
            </a:br>
            <a:endParaRPr lang="nl-NL" dirty="0"/>
          </a:p>
        </p:txBody>
      </p:sp>
    </p:spTree>
    <p:extLst>
      <p:ext uri="{BB962C8B-B14F-4D97-AF65-F5344CB8AC3E}">
        <p14:creationId xmlns:p14="http://schemas.microsoft.com/office/powerpoint/2010/main" val="119331481"/>
      </p:ext>
    </p:extLst>
  </p:cSld>
  <p:clrMapOvr>
    <a:masterClrMapping/>
  </p:clrMapOvr>
  <mc:AlternateContent xmlns:mc="http://schemas.openxmlformats.org/markup-compatibility/2006" xmlns:p14="http://schemas.microsoft.com/office/powerpoint/2010/main">
    <mc:Choice Requires="p14">
      <p:transition spd="slow" p14:dur="2000" advTm="8234"/>
    </mc:Choice>
    <mc:Fallback xmlns="">
      <p:transition spd="slow" advTm="8234"/>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94FC6D-857B-CCAD-413A-96EBE6B00367}"/>
              </a:ext>
            </a:extLst>
          </p:cNvPr>
          <p:cNvSpPr>
            <a:spLocks noGrp="1"/>
          </p:cNvSpPr>
          <p:nvPr>
            <p:ph type="title"/>
          </p:nvPr>
        </p:nvSpPr>
        <p:spPr/>
        <p:txBody>
          <a:bodyPr/>
          <a:lstStyle/>
          <a:p>
            <a:r>
              <a:rPr lang="nl-NL" dirty="0"/>
              <a:t>Situatie Nederland</a:t>
            </a:r>
          </a:p>
        </p:txBody>
      </p:sp>
      <p:sp>
        <p:nvSpPr>
          <p:cNvPr id="3" name="Tijdelijke aanduiding voor inhoud 2">
            <a:extLst>
              <a:ext uri="{FF2B5EF4-FFF2-40B4-BE49-F238E27FC236}">
                <a16:creationId xmlns:a16="http://schemas.microsoft.com/office/drawing/2014/main" id="{89EEB888-A604-B7BF-0473-4F339B170D8D}"/>
              </a:ext>
            </a:extLst>
          </p:cNvPr>
          <p:cNvSpPr>
            <a:spLocks noGrp="1"/>
          </p:cNvSpPr>
          <p:nvPr>
            <p:ph idx="1"/>
          </p:nvPr>
        </p:nvSpPr>
        <p:spPr/>
        <p:txBody>
          <a:bodyPr/>
          <a:lstStyle/>
          <a:p>
            <a:r>
              <a:rPr lang="nl-NL" dirty="0"/>
              <a:t>Nederland was in 1806 een monarchie geworden onder Lodewijk Napoleon (de broer van Napoleon Bonaparte, de Franse veroveraar en keizer). In 1813 trad de zoon van de gevluchte stadhouder Willem V, als Willem I aan als koning. In 1815 werd België bij Nederland gevoegd. Er was een grondwet een een volksvertegenwoordiging, het parlement. Toch kon Willem I alles in zijn eentje beslissen. In 1830 scheidde België zich af van Nederland, wat pas in 1839 werd erkend door Nederland. Door de vele uitgaven van Willem I, ging Nederland bijna failliet. In 1840 werd Willem I opgevolgd door koning Willem II. De koning regeerde alleen over het land en besliste alles zelf. De Nederlandse bevolking had niets in te brengen en diende de bevelen van de koning op te volgen. </a:t>
            </a:r>
          </a:p>
        </p:txBody>
      </p:sp>
    </p:spTree>
    <p:extLst>
      <p:ext uri="{BB962C8B-B14F-4D97-AF65-F5344CB8AC3E}">
        <p14:creationId xmlns:p14="http://schemas.microsoft.com/office/powerpoint/2010/main" val="3616804038"/>
      </p:ext>
    </p:extLst>
  </p:cSld>
  <p:clrMapOvr>
    <a:masterClrMapping/>
  </p:clrMapOvr>
  <mc:AlternateContent xmlns:mc="http://schemas.openxmlformats.org/markup-compatibility/2006" xmlns:p14="http://schemas.microsoft.com/office/powerpoint/2010/main">
    <mc:Choice Requires="p14">
      <p:transition spd="slow" p14:dur="2000" advTm="62464"/>
    </mc:Choice>
    <mc:Fallback xmlns="">
      <p:transition spd="slow" advTm="62464"/>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BE1D4D-108F-8564-EC79-5FDB599CB7A6}"/>
              </a:ext>
            </a:extLst>
          </p:cNvPr>
          <p:cNvSpPr>
            <a:spLocks noGrp="1"/>
          </p:cNvSpPr>
          <p:nvPr>
            <p:ph type="title"/>
          </p:nvPr>
        </p:nvSpPr>
        <p:spPr/>
        <p:txBody>
          <a:bodyPr/>
          <a:lstStyle/>
          <a:p>
            <a:r>
              <a:rPr lang="nl-NL" dirty="0"/>
              <a:t>Revolutiejaar 1848</a:t>
            </a:r>
          </a:p>
        </p:txBody>
      </p:sp>
      <p:sp>
        <p:nvSpPr>
          <p:cNvPr id="3" name="Tijdelijke aanduiding voor inhoud 2">
            <a:extLst>
              <a:ext uri="{FF2B5EF4-FFF2-40B4-BE49-F238E27FC236}">
                <a16:creationId xmlns:a16="http://schemas.microsoft.com/office/drawing/2014/main" id="{B5B70491-958E-1B4B-5327-B8778729A72F}"/>
              </a:ext>
            </a:extLst>
          </p:cNvPr>
          <p:cNvSpPr>
            <a:spLocks noGrp="1"/>
          </p:cNvSpPr>
          <p:nvPr>
            <p:ph idx="1"/>
          </p:nvPr>
        </p:nvSpPr>
        <p:spPr/>
        <p:txBody>
          <a:bodyPr>
            <a:normAutofit fontScale="85000" lnSpcReduction="10000"/>
          </a:bodyPr>
          <a:lstStyle/>
          <a:p>
            <a:r>
              <a:rPr lang="nl-NL" dirty="0"/>
              <a:t>Rond 1848 heerste er onvrede onder de bevolking, omdat zij geen inspraak hadden in de wijze waarop het land werd bestuurd. Voornamelijk rijke burgers en goed opgeleide burgers wilden graag meebeslissen. Omringende landen (met name Duitsland en Frankrijk) hadden te maken met een soortgelijke situatie. In deze landen waren er rellen uitgebroken tegen de monarchen (vorsten) en werden deze afgezet. </a:t>
            </a:r>
          </a:p>
          <a:p>
            <a:r>
              <a:rPr lang="nl-NL" dirty="0"/>
              <a:t>Uit angst dat deze rellen ook in Nederland uit zouden breken, besloot Willem II om liberaal te worden. hij besloot om een deel van zijn macht af te staan aan het parlement. Willem II liet hiervoor in 1848 een grondwet opstellen onder leiding van Johan Thorbecke. in deze grondwet werd vastgelegd dat het parlement meer zeggenschap zou krijgen in de besturing van het land. Nederland had nog steeds een koning als staatshoofd, maar beperkt door een grondwet. Nederland was een constitutionele monarchie geworden. De koning nam niet langer politieke besluiten en werd onschendbaar. De ministers werden verantwoordelijk voor het bestuur van het land. </a:t>
            </a:r>
          </a:p>
          <a:p>
            <a:endParaRPr lang="nl-NL" dirty="0"/>
          </a:p>
          <a:p>
            <a:endParaRPr lang="nl-NL" dirty="0"/>
          </a:p>
        </p:txBody>
      </p:sp>
    </p:spTree>
    <p:extLst>
      <p:ext uri="{BB962C8B-B14F-4D97-AF65-F5344CB8AC3E}">
        <p14:creationId xmlns:p14="http://schemas.microsoft.com/office/powerpoint/2010/main" val="1952770623"/>
      </p:ext>
    </p:extLst>
  </p:cSld>
  <p:clrMapOvr>
    <a:masterClrMapping/>
  </p:clrMapOvr>
  <mc:AlternateContent xmlns:mc="http://schemas.openxmlformats.org/markup-compatibility/2006" xmlns:p14="http://schemas.microsoft.com/office/powerpoint/2010/main">
    <mc:Choice Requires="p14">
      <p:transition spd="slow" p14:dur="2000" advTm="60224"/>
    </mc:Choice>
    <mc:Fallback xmlns="">
      <p:transition spd="slow" advTm="60224"/>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56E2CD8-F97A-DF6E-757E-416C0D4EDDCA}"/>
              </a:ext>
            </a:extLst>
          </p:cNvPr>
          <p:cNvSpPr>
            <a:spLocks noGrp="1"/>
          </p:cNvSpPr>
          <p:nvPr>
            <p:ph type="title"/>
          </p:nvPr>
        </p:nvSpPr>
        <p:spPr/>
        <p:txBody>
          <a:bodyPr/>
          <a:lstStyle/>
          <a:p>
            <a:r>
              <a:rPr lang="nl-NL" dirty="0"/>
              <a:t>Democratie?</a:t>
            </a:r>
          </a:p>
        </p:txBody>
      </p:sp>
      <p:sp>
        <p:nvSpPr>
          <p:cNvPr id="3" name="Tijdelijke aanduiding voor inhoud 2">
            <a:extLst>
              <a:ext uri="{FF2B5EF4-FFF2-40B4-BE49-F238E27FC236}">
                <a16:creationId xmlns:a16="http://schemas.microsoft.com/office/drawing/2014/main" id="{E169DB0B-C95E-FE24-EF7B-5F7A0E7A8DE9}"/>
              </a:ext>
            </a:extLst>
          </p:cNvPr>
          <p:cNvSpPr>
            <a:spLocks noGrp="1"/>
          </p:cNvSpPr>
          <p:nvPr>
            <p:ph idx="1"/>
          </p:nvPr>
        </p:nvSpPr>
        <p:spPr>
          <a:xfrm>
            <a:off x="1451579" y="2015732"/>
            <a:ext cx="9603275" cy="4037749"/>
          </a:xfrm>
        </p:spPr>
        <p:txBody>
          <a:bodyPr>
            <a:normAutofit fontScale="85000" lnSpcReduction="10000"/>
          </a:bodyPr>
          <a:lstStyle/>
          <a:p>
            <a:r>
              <a:rPr lang="nl-NL" dirty="0"/>
              <a:t>Nederland was nog geen democratie. Een deel van de burgers (zij die boven een bepaald bedrag aan belasting betaalden) mochten de volksvertegenwoordigers kiezen. Dit heet censuskiesrecht en kwam erop neer dat alleen mannen uit de rijkere lagen van de bevolking mochten stemmen. Vrouwen mochten sowieso nog niet stemmen. Vanaf 1870 eisten socialisten ook kiesrecht. Vanaf 1887 kwam er versoepeling in het kiesrecht en mochten er meer mannen stemmen. </a:t>
            </a:r>
          </a:p>
          <a:p>
            <a:pPr marL="0" indent="0">
              <a:buNone/>
            </a:pPr>
            <a:endParaRPr lang="nl-NL" dirty="0"/>
          </a:p>
          <a:p>
            <a:r>
              <a:rPr lang="nl-NL" dirty="0"/>
              <a:t>In 1890 laaide de discussie over een verdere uitbreiding van het kiesrecht weer op. Feministen streden voor het vrouwenkiesrecht. In 1901 werd het kiesrecht uitgebreid tot de helft van de mannen. Vervolgens werden er handtekeningenacties en protesten opgezet. Algemeen kiesrecht leek onvermijdelijk te zijn. Met de Pacificatie van 1917 werd de gelijke financiering van openbaar en bijzonder onderwijs en het algemeen kiesrecht voor alle mannen ingevoerd. Ook werd toen het passief kiesrecht (recht om gekozen te worden) voor vrouwen ingevoerd. In 1919 werd het algemeen kiesrecht ook voor vrouwen ingevoerd. </a:t>
            </a:r>
          </a:p>
          <a:p>
            <a:endParaRPr lang="nl-NL" dirty="0"/>
          </a:p>
          <a:p>
            <a:endParaRPr lang="nl-NL" dirty="0"/>
          </a:p>
        </p:txBody>
      </p:sp>
    </p:spTree>
    <p:extLst>
      <p:ext uri="{BB962C8B-B14F-4D97-AF65-F5344CB8AC3E}">
        <p14:creationId xmlns:p14="http://schemas.microsoft.com/office/powerpoint/2010/main" val="2773493667"/>
      </p:ext>
    </p:extLst>
  </p:cSld>
  <p:clrMapOvr>
    <a:masterClrMapping/>
  </p:clrMapOvr>
  <mc:AlternateContent xmlns:mc="http://schemas.openxmlformats.org/markup-compatibility/2006" xmlns:p14="http://schemas.microsoft.com/office/powerpoint/2010/main">
    <mc:Choice Requires="p14">
      <p:transition spd="slow" p14:dur="2000" advTm="72778"/>
    </mc:Choice>
    <mc:Fallback xmlns="">
      <p:transition spd="slow" advTm="72778"/>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BB74B5-E086-7610-7662-4408AC40FD7E}"/>
              </a:ext>
            </a:extLst>
          </p:cNvPr>
          <p:cNvSpPr>
            <a:spLocks noGrp="1"/>
          </p:cNvSpPr>
          <p:nvPr>
            <p:ph type="title"/>
          </p:nvPr>
        </p:nvSpPr>
        <p:spPr>
          <a:xfrm>
            <a:off x="1294362" y="2904382"/>
            <a:ext cx="9603275" cy="1049235"/>
          </a:xfrm>
        </p:spPr>
        <p:txBody>
          <a:bodyPr/>
          <a:lstStyle/>
          <a:p>
            <a:r>
              <a:rPr lang="nl-NL" dirty="0"/>
              <a:t>De Opkomst van emancipatiebewegingen</a:t>
            </a:r>
          </a:p>
        </p:txBody>
      </p:sp>
    </p:spTree>
    <p:extLst>
      <p:ext uri="{BB962C8B-B14F-4D97-AF65-F5344CB8AC3E}">
        <p14:creationId xmlns:p14="http://schemas.microsoft.com/office/powerpoint/2010/main" val="1355798510"/>
      </p:ext>
    </p:extLst>
  </p:cSld>
  <p:clrMapOvr>
    <a:masterClrMapping/>
  </p:clrMapOvr>
  <mc:AlternateContent xmlns:mc="http://schemas.openxmlformats.org/markup-compatibility/2006" xmlns:p14="http://schemas.microsoft.com/office/powerpoint/2010/main">
    <mc:Choice Requires="p14">
      <p:transition spd="slow" p14:dur="2000" advTm="11680"/>
    </mc:Choice>
    <mc:Fallback xmlns="">
      <p:transition spd="slow" advTm="1168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2484A47-7E2E-F54C-A873-554AEE1BD6EF}"/>
              </a:ext>
            </a:extLst>
          </p:cNvPr>
          <p:cNvSpPr>
            <a:spLocks noGrp="1"/>
          </p:cNvSpPr>
          <p:nvPr>
            <p:ph type="title"/>
          </p:nvPr>
        </p:nvSpPr>
        <p:spPr/>
        <p:txBody>
          <a:bodyPr/>
          <a:lstStyle/>
          <a:p>
            <a:r>
              <a:rPr lang="nl-NL" dirty="0"/>
              <a:t>Oorzaken</a:t>
            </a:r>
          </a:p>
        </p:txBody>
      </p:sp>
      <p:sp>
        <p:nvSpPr>
          <p:cNvPr id="3" name="Tijdelijke aanduiding voor inhoud 2">
            <a:extLst>
              <a:ext uri="{FF2B5EF4-FFF2-40B4-BE49-F238E27FC236}">
                <a16:creationId xmlns:a16="http://schemas.microsoft.com/office/drawing/2014/main" id="{695BA103-C54C-4598-D761-356E9CA4E28E}"/>
              </a:ext>
            </a:extLst>
          </p:cNvPr>
          <p:cNvSpPr>
            <a:spLocks noGrp="1"/>
          </p:cNvSpPr>
          <p:nvPr>
            <p:ph idx="1"/>
          </p:nvPr>
        </p:nvSpPr>
        <p:spPr/>
        <p:txBody>
          <a:bodyPr/>
          <a:lstStyle/>
          <a:p>
            <a:r>
              <a:rPr lang="nl-NL" dirty="0"/>
              <a:t>In de 19e eeuw werden steeds meer groepen zich bewust van hun achtergestelde positie in de samenleving. Zij begonnen zich te verenigen om zo te kunnen strijden voor de eigen belangen. Dit leidde tot emancipatie van allerlei groeperingen (protestanten, rooms-katholieken, maar ook arbeiders en vrouwen). Arbeiders gingen zich bijvoorbeeld verenigen in vakbonden.</a:t>
            </a:r>
          </a:p>
        </p:txBody>
      </p:sp>
    </p:spTree>
    <p:extLst>
      <p:ext uri="{BB962C8B-B14F-4D97-AF65-F5344CB8AC3E}">
        <p14:creationId xmlns:p14="http://schemas.microsoft.com/office/powerpoint/2010/main" val="211205556"/>
      </p:ext>
    </p:extLst>
  </p:cSld>
  <p:clrMapOvr>
    <a:masterClrMapping/>
  </p:clrMapOvr>
  <mc:AlternateContent xmlns:mc="http://schemas.openxmlformats.org/markup-compatibility/2006" xmlns:p14="http://schemas.microsoft.com/office/powerpoint/2010/main">
    <mc:Choice Requires="p14">
      <p:transition spd="slow" p14:dur="2000" advTm="21226"/>
    </mc:Choice>
    <mc:Fallback xmlns="">
      <p:transition spd="slow" advTm="21226"/>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1061B2-71A9-C1ED-BD79-0EB184BE486F}"/>
              </a:ext>
            </a:extLst>
          </p:cNvPr>
          <p:cNvSpPr>
            <a:spLocks noGrp="1"/>
          </p:cNvSpPr>
          <p:nvPr>
            <p:ph type="title"/>
          </p:nvPr>
        </p:nvSpPr>
        <p:spPr/>
        <p:txBody>
          <a:bodyPr/>
          <a:lstStyle/>
          <a:p>
            <a:r>
              <a:rPr lang="nl-NL" dirty="0"/>
              <a:t>Schoolstrijd</a:t>
            </a:r>
          </a:p>
        </p:txBody>
      </p:sp>
      <p:sp>
        <p:nvSpPr>
          <p:cNvPr id="3" name="Tijdelijke aanduiding voor inhoud 2">
            <a:extLst>
              <a:ext uri="{FF2B5EF4-FFF2-40B4-BE49-F238E27FC236}">
                <a16:creationId xmlns:a16="http://schemas.microsoft.com/office/drawing/2014/main" id="{A9577177-B4B9-C820-DA9A-C0CCCB922981}"/>
              </a:ext>
            </a:extLst>
          </p:cNvPr>
          <p:cNvSpPr>
            <a:spLocks noGrp="1"/>
          </p:cNvSpPr>
          <p:nvPr>
            <p:ph idx="1"/>
          </p:nvPr>
        </p:nvSpPr>
        <p:spPr/>
        <p:txBody>
          <a:bodyPr/>
          <a:lstStyle/>
          <a:p>
            <a:r>
              <a:rPr lang="nl-NL" dirty="0"/>
              <a:t>De vrijheid van onderwijs was in 1848 vastgelegd in de grondwet. Openbare lagere scholen werden door de staat gefinancierd, terwijl confessionelen hun scholing zelf moesten betalen. De confessionelen vonden dit niet eerlijk, waardoor er een politiek conflict met de liberalen ontstond. Dit conflict werd de schoolstrijd genoemd. In 1917 werd besloten dat alle scholen door de overheid gefinancierd zouden worden. De confessionelen zagen dit als een overwinning. Alle soorten onderwijs werden voortaan door de staat bepaald. </a:t>
            </a:r>
          </a:p>
        </p:txBody>
      </p:sp>
    </p:spTree>
    <p:extLst>
      <p:ext uri="{BB962C8B-B14F-4D97-AF65-F5344CB8AC3E}">
        <p14:creationId xmlns:p14="http://schemas.microsoft.com/office/powerpoint/2010/main" val="1262122493"/>
      </p:ext>
    </p:extLst>
  </p:cSld>
  <p:clrMapOvr>
    <a:masterClrMapping/>
  </p:clrMapOvr>
  <mc:AlternateContent xmlns:mc="http://schemas.openxmlformats.org/markup-compatibility/2006" xmlns:p14="http://schemas.microsoft.com/office/powerpoint/2010/main">
    <mc:Choice Requires="p14">
      <p:transition spd="slow" p14:dur="2000" advTm="18026"/>
    </mc:Choice>
    <mc:Fallback xmlns="">
      <p:transition spd="slow" advTm="18026"/>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A66F6C-CEAF-2FBD-FBA8-E344BE12205B}"/>
              </a:ext>
            </a:extLst>
          </p:cNvPr>
          <p:cNvSpPr>
            <a:spLocks noGrp="1"/>
          </p:cNvSpPr>
          <p:nvPr>
            <p:ph type="title"/>
          </p:nvPr>
        </p:nvSpPr>
        <p:spPr/>
        <p:txBody>
          <a:bodyPr/>
          <a:lstStyle/>
          <a:p>
            <a:r>
              <a:rPr lang="nl-NL" dirty="0"/>
              <a:t>Feminisme (1)</a:t>
            </a:r>
          </a:p>
        </p:txBody>
      </p:sp>
      <p:sp>
        <p:nvSpPr>
          <p:cNvPr id="3" name="Tijdelijke aanduiding voor inhoud 2">
            <a:extLst>
              <a:ext uri="{FF2B5EF4-FFF2-40B4-BE49-F238E27FC236}">
                <a16:creationId xmlns:a16="http://schemas.microsoft.com/office/drawing/2014/main" id="{35D24448-B506-415E-3588-E02F0DC964CE}"/>
              </a:ext>
            </a:extLst>
          </p:cNvPr>
          <p:cNvSpPr>
            <a:spLocks noGrp="1"/>
          </p:cNvSpPr>
          <p:nvPr>
            <p:ph idx="1"/>
          </p:nvPr>
        </p:nvSpPr>
        <p:spPr/>
        <p:txBody>
          <a:bodyPr/>
          <a:lstStyle/>
          <a:p>
            <a:r>
              <a:rPr lang="nl-NL" dirty="0"/>
              <a:t>Welgestelde vrouwen werden zich rond 1900 steeds bewuster van hun achtergestelde positie en waren bereid zich te organiseren op eenzelfde manier als de arbeiders met de vakbonden deden. Dit leidde tot de opkomst van vrouwenemancipatie, ook wel het feminisme genoemd. Feministen wilden vrouwenkiesrecht en de achterstelling van vrouwen verminderen. Steeds meer meisjes gingen naar school en steeds meer vrouwen gingen werken. Deze beweging voltrok zich in Nederland, maar ook in het buitenland</a:t>
            </a:r>
          </a:p>
        </p:txBody>
      </p:sp>
    </p:spTree>
    <p:extLst>
      <p:ext uri="{BB962C8B-B14F-4D97-AF65-F5344CB8AC3E}">
        <p14:creationId xmlns:p14="http://schemas.microsoft.com/office/powerpoint/2010/main" val="510823765"/>
      </p:ext>
    </p:extLst>
  </p:cSld>
  <p:clrMapOvr>
    <a:masterClrMapping/>
  </p:clrMapOvr>
  <mc:AlternateContent xmlns:mc="http://schemas.openxmlformats.org/markup-compatibility/2006" xmlns:p14="http://schemas.microsoft.com/office/powerpoint/2010/main">
    <mc:Choice Requires="p14">
      <p:transition spd="slow" p14:dur="2000" advTm="54528"/>
    </mc:Choice>
    <mc:Fallback xmlns="">
      <p:transition spd="slow" advTm="54528"/>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Arial"/>
              <a:buNone/>
            </a:pPr>
            <a:r>
              <a:rPr lang="nl-NL" sz="3600" dirty="0">
                <a:latin typeface="Arial"/>
                <a:ea typeface="Arial"/>
                <a:cs typeface="Arial"/>
                <a:sym typeface="Arial"/>
              </a:rPr>
              <a:t>Feminisme (2)</a:t>
            </a:r>
            <a:endParaRPr dirty="0"/>
          </a:p>
        </p:txBody>
      </p:sp>
      <p:sp>
        <p:nvSpPr>
          <p:cNvPr id="182" name="Google Shape;182;p2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nl-NL" sz="2800">
                <a:latin typeface="Arial"/>
                <a:ea typeface="Arial"/>
                <a:cs typeface="Arial"/>
                <a:sym typeface="Arial"/>
              </a:rPr>
              <a:t>Gelijke rechten voor vrouwen ten opzichte van mannen</a:t>
            </a:r>
            <a:endParaRPr/>
          </a:p>
          <a:p>
            <a:pPr marL="228600" lvl="0" indent="-228600" algn="l" rtl="0">
              <a:lnSpc>
                <a:spcPct val="90000"/>
              </a:lnSpc>
              <a:spcBef>
                <a:spcPts val="1000"/>
              </a:spcBef>
              <a:spcAft>
                <a:spcPts val="0"/>
              </a:spcAft>
              <a:buClr>
                <a:schemeClr val="dk1"/>
              </a:buClr>
              <a:buSzPts val="2800"/>
              <a:buChar char="•"/>
            </a:pPr>
            <a:r>
              <a:rPr lang="nl-NL" sz="2800">
                <a:latin typeface="Arial"/>
                <a:ea typeface="Arial"/>
                <a:cs typeface="Arial"/>
                <a:sym typeface="Arial"/>
              </a:rPr>
              <a:t>Vrouwenkiesrecht</a:t>
            </a:r>
            <a:endParaRPr/>
          </a:p>
          <a:p>
            <a:pPr marL="228600" lvl="0" indent="-228600" algn="l" rtl="0">
              <a:lnSpc>
                <a:spcPct val="90000"/>
              </a:lnSpc>
              <a:spcBef>
                <a:spcPts val="1000"/>
              </a:spcBef>
              <a:spcAft>
                <a:spcPts val="0"/>
              </a:spcAft>
              <a:buClr>
                <a:schemeClr val="dk1"/>
              </a:buClr>
              <a:buSzPts val="2800"/>
              <a:buChar char="•"/>
            </a:pPr>
            <a:r>
              <a:rPr lang="nl-NL" sz="2800">
                <a:latin typeface="Arial"/>
                <a:ea typeface="Arial"/>
                <a:cs typeface="Arial"/>
                <a:sym typeface="Arial"/>
              </a:rPr>
              <a:t>Vooral vrouwen uit de hogere burgerij</a:t>
            </a:r>
            <a:endParaRPr/>
          </a:p>
          <a:p>
            <a:pPr marL="228600" lvl="0" indent="-50800" algn="l" rtl="0">
              <a:lnSpc>
                <a:spcPct val="90000"/>
              </a:lnSpc>
              <a:spcBef>
                <a:spcPts val="1000"/>
              </a:spcBef>
              <a:spcAft>
                <a:spcPts val="0"/>
              </a:spcAft>
              <a:buClr>
                <a:schemeClr val="dk1"/>
              </a:buClr>
              <a:buSzPts val="2800"/>
              <a:buNone/>
            </a:pPr>
            <a:endParaRPr sz="2800">
              <a:latin typeface="Arial"/>
              <a:ea typeface="Arial"/>
              <a:cs typeface="Arial"/>
              <a:sym typeface="Arial"/>
            </a:endParaRPr>
          </a:p>
          <a:p>
            <a:pPr marL="0" lvl="0" indent="0" algn="l" rtl="0">
              <a:lnSpc>
                <a:spcPct val="90000"/>
              </a:lnSpc>
              <a:spcBef>
                <a:spcPts val="1000"/>
              </a:spcBef>
              <a:spcAft>
                <a:spcPts val="0"/>
              </a:spcAft>
              <a:buClr>
                <a:schemeClr val="dk1"/>
              </a:buClr>
              <a:buSzPts val="2800"/>
              <a:buNone/>
            </a:pPr>
            <a:r>
              <a:rPr lang="nl-NL" sz="2800">
                <a:latin typeface="Arial"/>
                <a:ea typeface="Arial"/>
                <a:cs typeface="Arial"/>
                <a:sym typeface="Arial"/>
              </a:rPr>
              <a:t>Feministische golven</a:t>
            </a:r>
            <a:endParaRPr/>
          </a:p>
          <a:p>
            <a:pPr marL="228600" lvl="0" indent="-228600" algn="l" rtl="0">
              <a:lnSpc>
                <a:spcPct val="90000"/>
              </a:lnSpc>
              <a:spcBef>
                <a:spcPts val="1000"/>
              </a:spcBef>
              <a:spcAft>
                <a:spcPts val="0"/>
              </a:spcAft>
              <a:buClr>
                <a:schemeClr val="dk1"/>
              </a:buClr>
              <a:buSzPts val="2800"/>
              <a:buChar char="•"/>
            </a:pPr>
            <a:r>
              <a:rPr lang="nl-NL" sz="2800">
                <a:latin typeface="Arial"/>
                <a:ea typeface="Arial"/>
                <a:cs typeface="Arial"/>
                <a:sym typeface="Arial"/>
              </a:rPr>
              <a:t>Later: recht op toegang tot hoger onderwijs</a:t>
            </a:r>
            <a:endParaRPr/>
          </a:p>
          <a:p>
            <a:pPr marL="228600" lvl="0" indent="-228600" algn="l" rtl="0">
              <a:lnSpc>
                <a:spcPct val="90000"/>
              </a:lnSpc>
              <a:spcBef>
                <a:spcPts val="1000"/>
              </a:spcBef>
              <a:spcAft>
                <a:spcPts val="0"/>
              </a:spcAft>
              <a:buClr>
                <a:schemeClr val="dk1"/>
              </a:buClr>
              <a:buSzPts val="2800"/>
              <a:buChar char="•"/>
            </a:pPr>
            <a:r>
              <a:rPr lang="nl-NL" sz="2800">
                <a:latin typeface="Arial"/>
                <a:ea typeface="Arial"/>
                <a:cs typeface="Arial"/>
                <a:sym typeface="Arial"/>
              </a:rPr>
              <a:t>Recht op abortus etc. </a:t>
            </a:r>
            <a:endParaRPr/>
          </a:p>
          <a:p>
            <a:pPr marL="228600" lvl="0" indent="-50800" algn="l" rtl="0">
              <a:lnSpc>
                <a:spcPct val="90000"/>
              </a:lnSpc>
              <a:spcBef>
                <a:spcPts val="1000"/>
              </a:spcBef>
              <a:spcAft>
                <a:spcPts val="0"/>
              </a:spcAft>
              <a:buClr>
                <a:schemeClr val="dk1"/>
              </a:buClr>
              <a:buSzPts val="2800"/>
              <a:buNone/>
            </a:pPr>
            <a:endParaRPr>
              <a:latin typeface="Arial"/>
              <a:ea typeface="Arial"/>
              <a:cs typeface="Arial"/>
              <a:sym typeface="Arial"/>
            </a:endParaRPr>
          </a:p>
        </p:txBody>
      </p:sp>
      <p:pic>
        <p:nvPicPr>
          <p:cNvPr id="183" name="Google Shape;183;p26"/>
          <p:cNvPicPr preferRelativeResize="0"/>
          <p:nvPr/>
        </p:nvPicPr>
        <p:blipFill rotWithShape="1">
          <a:blip r:embed="rId3">
            <a:alphaModFix/>
          </a:blip>
          <a:srcRect/>
          <a:stretch/>
        </p:blipFill>
        <p:spPr>
          <a:xfrm>
            <a:off x="7886700" y="4423091"/>
            <a:ext cx="4161573" cy="2350771"/>
          </a:xfrm>
          <a:prstGeom prst="rect">
            <a:avLst/>
          </a:prstGeom>
          <a:noFill/>
          <a:ln>
            <a:noFill/>
          </a:ln>
        </p:spPr>
      </p:pic>
      <p:pic>
        <p:nvPicPr>
          <p:cNvPr id="184" name="Google Shape;184;p26"/>
          <p:cNvPicPr preferRelativeResize="0"/>
          <p:nvPr/>
        </p:nvPicPr>
        <p:blipFill rotWithShape="1">
          <a:blip r:embed="rId4">
            <a:alphaModFix/>
          </a:blip>
          <a:srcRect/>
          <a:stretch/>
        </p:blipFill>
        <p:spPr>
          <a:xfrm>
            <a:off x="9792348" y="0"/>
            <a:ext cx="2399652" cy="3105150"/>
          </a:xfrm>
          <a:prstGeom prst="rect">
            <a:avLst/>
          </a:prstGeom>
          <a:noFill/>
          <a:ln>
            <a:noFill/>
          </a:ln>
        </p:spPr>
      </p:pic>
      <p:pic>
        <p:nvPicPr>
          <p:cNvPr id="185" name="Google Shape;185;p26"/>
          <p:cNvPicPr preferRelativeResize="0"/>
          <p:nvPr/>
        </p:nvPicPr>
        <p:blipFill rotWithShape="1">
          <a:blip r:embed="rId5">
            <a:alphaModFix/>
          </a:blip>
          <a:srcRect/>
          <a:stretch/>
        </p:blipFill>
        <p:spPr>
          <a:xfrm>
            <a:off x="8658004" y="2784025"/>
            <a:ext cx="1669071" cy="1920050"/>
          </a:xfrm>
          <a:prstGeom prst="rect">
            <a:avLst/>
          </a:prstGeom>
          <a:noFill/>
          <a:ln>
            <a:noFill/>
          </a:ln>
        </p:spPr>
      </p:pic>
      <p:pic>
        <p:nvPicPr>
          <p:cNvPr id="186" name="Google Shape;186;p26"/>
          <p:cNvPicPr preferRelativeResize="0"/>
          <p:nvPr/>
        </p:nvPicPr>
        <p:blipFill rotWithShape="1">
          <a:blip r:embed="rId6">
            <a:alphaModFix/>
          </a:blip>
          <a:srcRect/>
          <a:stretch/>
        </p:blipFill>
        <p:spPr>
          <a:xfrm>
            <a:off x="10191750" y="2143125"/>
            <a:ext cx="2000250" cy="257175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advTm="41184"/>
    </mc:Choice>
    <mc:Fallback xmlns="">
      <p:transition spd="slow" advTm="41184"/>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97E87B8-26FB-76CA-F74D-A1C6687BDDBC}"/>
              </a:ext>
            </a:extLst>
          </p:cNvPr>
          <p:cNvSpPr>
            <a:spLocks noGrp="1"/>
          </p:cNvSpPr>
          <p:nvPr>
            <p:ph type="title"/>
          </p:nvPr>
        </p:nvSpPr>
        <p:spPr>
          <a:xfrm>
            <a:off x="1294362" y="2904382"/>
            <a:ext cx="9603275" cy="1049235"/>
          </a:xfrm>
        </p:spPr>
        <p:txBody>
          <a:bodyPr>
            <a:normAutofit fontScale="90000"/>
          </a:bodyPr>
          <a:lstStyle/>
          <a:p>
            <a:pPr algn="ctr"/>
            <a:r>
              <a:rPr lang="nl-NL" dirty="0"/>
              <a:t>De industriële revolutie die in de westerse wereld de basis legde voor een industriële samenleving.</a:t>
            </a:r>
            <a:br>
              <a:rPr lang="nl-NL" dirty="0"/>
            </a:br>
            <a:br>
              <a:rPr lang="nl-NL" dirty="0"/>
            </a:br>
            <a:endParaRPr lang="nl-NL" dirty="0"/>
          </a:p>
        </p:txBody>
      </p:sp>
    </p:spTree>
    <p:extLst>
      <p:ext uri="{BB962C8B-B14F-4D97-AF65-F5344CB8AC3E}">
        <p14:creationId xmlns:p14="http://schemas.microsoft.com/office/powerpoint/2010/main" val="73673626"/>
      </p:ext>
    </p:extLst>
  </p:cSld>
  <p:clrMapOvr>
    <a:masterClrMapping/>
  </p:clrMapOvr>
  <mc:AlternateContent xmlns:mc="http://schemas.openxmlformats.org/markup-compatibility/2006" xmlns:p14="http://schemas.microsoft.com/office/powerpoint/2010/main">
    <mc:Choice Requires="p14">
      <p:transition spd="slow" p14:dur="2000" advTm="8768"/>
    </mc:Choice>
    <mc:Fallback xmlns="">
      <p:transition spd="slow" advTm="8768"/>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4DBD13-1B16-917F-4E73-5B0219B7EE81}"/>
              </a:ext>
            </a:extLst>
          </p:cNvPr>
          <p:cNvSpPr>
            <a:spLocks noGrp="1"/>
          </p:cNvSpPr>
          <p:nvPr>
            <p:ph type="title"/>
          </p:nvPr>
        </p:nvSpPr>
        <p:spPr/>
        <p:txBody>
          <a:bodyPr/>
          <a:lstStyle/>
          <a:p>
            <a:r>
              <a:rPr lang="nl-NL" dirty="0"/>
              <a:t>Verzuilde samenleving</a:t>
            </a:r>
          </a:p>
        </p:txBody>
      </p:sp>
      <p:sp>
        <p:nvSpPr>
          <p:cNvPr id="3" name="Tijdelijke aanduiding voor inhoud 2">
            <a:extLst>
              <a:ext uri="{FF2B5EF4-FFF2-40B4-BE49-F238E27FC236}">
                <a16:creationId xmlns:a16="http://schemas.microsoft.com/office/drawing/2014/main" id="{3836BF2D-D99B-9C06-E50A-616701570257}"/>
              </a:ext>
            </a:extLst>
          </p:cNvPr>
          <p:cNvSpPr>
            <a:spLocks noGrp="1"/>
          </p:cNvSpPr>
          <p:nvPr>
            <p:ph idx="1"/>
          </p:nvPr>
        </p:nvSpPr>
        <p:spPr>
          <a:xfrm>
            <a:off x="137076" y="2004925"/>
            <a:ext cx="7306712" cy="4048556"/>
          </a:xfrm>
        </p:spPr>
        <p:txBody>
          <a:bodyPr/>
          <a:lstStyle/>
          <a:p>
            <a:r>
              <a:rPr lang="nl-NL" sz="1800" dirty="0">
                <a:effectLst/>
                <a:latin typeface="Arial" panose="020B0604020202020204" pitchFamily="34" charset="0"/>
                <a:ea typeface="Arial" panose="020B0604020202020204" pitchFamily="34" charset="0"/>
              </a:rPr>
              <a:t>De Nederlandse samenleving werd een groot deel van de 20e eeuw gekenmerkt door </a:t>
            </a:r>
            <a:r>
              <a:rPr lang="nl-NL" sz="1800" b="1" dirty="0">
                <a:effectLst/>
                <a:latin typeface="Arial" panose="020B0604020202020204" pitchFamily="34" charset="0"/>
                <a:ea typeface="Arial" panose="020B0604020202020204" pitchFamily="34" charset="0"/>
              </a:rPr>
              <a:t>verzuiling</a:t>
            </a:r>
            <a:r>
              <a:rPr lang="nl-NL" sz="1800" dirty="0">
                <a:effectLst/>
                <a:latin typeface="Arial" panose="020B0604020202020204" pitchFamily="34" charset="0"/>
                <a:ea typeface="Arial" panose="020B0604020202020204" pitchFamily="34" charset="0"/>
              </a:rPr>
              <a:t>. Dit betekent dat de samenleving is verdeeld in groepen die van gelijke overtuigingen zijn. Deze zuilen leefden gescheiden naast elkaar. Belangrijke zuilen in Nederland waren de katholieke, de protestants-christelijke, de socialistische en de liberale zuil. Dit was terug te vinden in veel aspecten van het dagelijks leven, zoals in politieke partijen, media, onderwijs, verenigingen en vakbonden. Zo zorgde verzuiling in het onderwijs voor het naast elkaar bestaan van protestantse, katholieke en openbare scholen. </a:t>
            </a:r>
          </a:p>
        </p:txBody>
      </p:sp>
      <p:pic>
        <p:nvPicPr>
          <p:cNvPr id="1026" name="Picture 2" descr="Geschiedenis groep 5 | Verzuiling | Junior Einstein">
            <a:extLst>
              <a:ext uri="{FF2B5EF4-FFF2-40B4-BE49-F238E27FC236}">
                <a16:creationId xmlns:a16="http://schemas.microsoft.com/office/drawing/2014/main" id="{5F1E85E6-635F-23F7-FF28-EC7EB1E078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96150" y="3751845"/>
            <a:ext cx="501650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6347004"/>
      </p:ext>
    </p:extLst>
  </p:cSld>
  <p:clrMapOvr>
    <a:masterClrMapping/>
  </p:clrMapOvr>
  <mc:AlternateContent xmlns:mc="http://schemas.openxmlformats.org/markup-compatibility/2006" xmlns:p14="http://schemas.microsoft.com/office/powerpoint/2010/main">
    <mc:Choice Requires="p14">
      <p:transition spd="slow" p14:dur="2000" advTm="60224"/>
    </mc:Choice>
    <mc:Fallback xmlns="">
      <p:transition spd="slow" advTm="60224"/>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3472EE9-7770-530E-E970-B06394E1076E}"/>
              </a:ext>
            </a:extLst>
          </p:cNvPr>
          <p:cNvSpPr>
            <a:spLocks noGrp="1"/>
          </p:cNvSpPr>
          <p:nvPr>
            <p:ph type="title"/>
          </p:nvPr>
        </p:nvSpPr>
        <p:spPr>
          <a:xfrm>
            <a:off x="1294362" y="3429000"/>
            <a:ext cx="9603275" cy="1049235"/>
          </a:xfrm>
        </p:spPr>
        <p:txBody>
          <a:bodyPr/>
          <a:lstStyle/>
          <a:p>
            <a:pPr algn="ctr"/>
            <a:r>
              <a:rPr lang="nl-NL" dirty="0"/>
              <a:t>Discussies over de sociale kwestie</a:t>
            </a:r>
          </a:p>
        </p:txBody>
      </p:sp>
    </p:spTree>
    <p:extLst>
      <p:ext uri="{BB962C8B-B14F-4D97-AF65-F5344CB8AC3E}">
        <p14:creationId xmlns:p14="http://schemas.microsoft.com/office/powerpoint/2010/main" val="3445329268"/>
      </p:ext>
    </p:extLst>
  </p:cSld>
  <p:clrMapOvr>
    <a:masterClrMapping/>
  </p:clrMapOvr>
  <mc:AlternateContent xmlns:mc="http://schemas.openxmlformats.org/markup-compatibility/2006" xmlns:p14="http://schemas.microsoft.com/office/powerpoint/2010/main">
    <mc:Choice Requires="p14">
      <p:transition spd="slow" p14:dur="2000" advTm="11829"/>
    </mc:Choice>
    <mc:Fallback xmlns="">
      <p:transition spd="slow" advTm="11829"/>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6BD8463-39D0-BBA8-6CBF-65AEA2FAE19C}"/>
              </a:ext>
            </a:extLst>
          </p:cNvPr>
          <p:cNvSpPr>
            <a:spLocks noGrp="1"/>
          </p:cNvSpPr>
          <p:nvPr>
            <p:ph type="title"/>
          </p:nvPr>
        </p:nvSpPr>
        <p:spPr/>
        <p:txBody>
          <a:bodyPr/>
          <a:lstStyle/>
          <a:p>
            <a:r>
              <a:rPr lang="nl-NL" dirty="0"/>
              <a:t>De sociale kwestie</a:t>
            </a:r>
          </a:p>
        </p:txBody>
      </p:sp>
      <p:sp>
        <p:nvSpPr>
          <p:cNvPr id="3" name="Tijdelijke aanduiding voor inhoud 2">
            <a:extLst>
              <a:ext uri="{FF2B5EF4-FFF2-40B4-BE49-F238E27FC236}">
                <a16:creationId xmlns:a16="http://schemas.microsoft.com/office/drawing/2014/main" id="{BBF7D47F-AF73-2E41-3E91-397BC0826AC4}"/>
              </a:ext>
            </a:extLst>
          </p:cNvPr>
          <p:cNvSpPr>
            <a:spLocks noGrp="1"/>
          </p:cNvSpPr>
          <p:nvPr>
            <p:ph idx="1"/>
          </p:nvPr>
        </p:nvSpPr>
        <p:spPr>
          <a:xfrm>
            <a:off x="1451579" y="2015732"/>
            <a:ext cx="9603275" cy="2413393"/>
          </a:xfrm>
        </p:spPr>
        <p:txBody>
          <a:bodyPr>
            <a:normAutofit/>
          </a:bodyPr>
          <a:lstStyle/>
          <a:p>
            <a:pPr>
              <a:lnSpc>
                <a:spcPct val="115000"/>
              </a:lnSpc>
            </a:pPr>
            <a:r>
              <a:rPr lang="nl-NL" sz="1800" dirty="0">
                <a:effectLst/>
                <a:latin typeface="Arial" panose="020B0604020202020204" pitchFamily="34" charset="0"/>
                <a:ea typeface="Arial" panose="020B0604020202020204" pitchFamily="34" charset="0"/>
              </a:rPr>
              <a:t>De sociale kwestie is het vraagstuk over de </a:t>
            </a:r>
            <a:r>
              <a:rPr lang="nl-NL" sz="1800" b="1" dirty="0">
                <a:effectLst/>
                <a:latin typeface="Arial" panose="020B0604020202020204" pitchFamily="34" charset="0"/>
                <a:ea typeface="Arial" panose="020B0604020202020204" pitchFamily="34" charset="0"/>
              </a:rPr>
              <a:t>slechte leef- en werkomstandigheden van arbeiders</a:t>
            </a:r>
            <a:r>
              <a:rPr lang="nl-NL" sz="1800" dirty="0">
                <a:effectLst/>
                <a:latin typeface="Arial" panose="020B0604020202020204" pitchFamily="34" charset="0"/>
                <a:ea typeface="Arial" panose="020B0604020202020204" pitchFamily="34" charset="0"/>
              </a:rPr>
              <a:t>. Deze waren een gevolg van de industriële revolutie. Ook had de industrialisatie voor een verscherping van sociale tegenstellingen gezorgd. Vanuit verschillende beweegredenen probeerden diverse groepen de kloof tussen arm en rijk te verkleinen en het lot van de fabrieksarbeiders te verbeteren. Rijke burgerdames, nieuw gestichte vakbonden, socialistische partijen en de rooms-katholiek kerk waren hierbij actief.</a:t>
            </a:r>
          </a:p>
        </p:txBody>
      </p:sp>
    </p:spTree>
    <p:extLst>
      <p:ext uri="{BB962C8B-B14F-4D97-AF65-F5344CB8AC3E}">
        <p14:creationId xmlns:p14="http://schemas.microsoft.com/office/powerpoint/2010/main" val="1430836665"/>
      </p:ext>
    </p:extLst>
  </p:cSld>
  <p:clrMapOvr>
    <a:masterClrMapping/>
  </p:clrMapOvr>
  <mc:AlternateContent xmlns:mc="http://schemas.openxmlformats.org/markup-compatibility/2006" xmlns:p14="http://schemas.microsoft.com/office/powerpoint/2010/main">
    <mc:Choice Requires="p14">
      <p:transition spd="slow" p14:dur="2000" advTm="38197"/>
    </mc:Choice>
    <mc:Fallback xmlns="">
      <p:transition spd="slow" advTm="38197"/>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5D83F4A-8A8F-E5E4-E508-91A9D3D6F849}"/>
              </a:ext>
            </a:extLst>
          </p:cNvPr>
          <p:cNvSpPr>
            <a:spLocks noGrp="1"/>
          </p:cNvSpPr>
          <p:nvPr>
            <p:ph type="title"/>
          </p:nvPr>
        </p:nvSpPr>
        <p:spPr/>
        <p:txBody>
          <a:bodyPr/>
          <a:lstStyle/>
          <a:p>
            <a:r>
              <a:rPr lang="nl-NL" dirty="0"/>
              <a:t>Oorzaken </a:t>
            </a:r>
          </a:p>
        </p:txBody>
      </p:sp>
      <p:sp>
        <p:nvSpPr>
          <p:cNvPr id="3" name="Tijdelijke aanduiding voor inhoud 2">
            <a:extLst>
              <a:ext uri="{FF2B5EF4-FFF2-40B4-BE49-F238E27FC236}">
                <a16:creationId xmlns:a16="http://schemas.microsoft.com/office/drawing/2014/main" id="{90F2907F-A2FD-79C2-7CEA-F0B1917DA61E}"/>
              </a:ext>
            </a:extLst>
          </p:cNvPr>
          <p:cNvSpPr>
            <a:spLocks noGrp="1"/>
          </p:cNvSpPr>
          <p:nvPr>
            <p:ph idx="1"/>
          </p:nvPr>
        </p:nvSpPr>
        <p:spPr>
          <a:xfrm>
            <a:off x="1451579" y="2015732"/>
            <a:ext cx="9603275" cy="4170756"/>
          </a:xfrm>
        </p:spPr>
        <p:txBody>
          <a:bodyPr>
            <a:normAutofit fontScale="85000" lnSpcReduction="20000"/>
          </a:bodyPr>
          <a:lstStyle/>
          <a:p>
            <a:r>
              <a:rPr lang="nl-NL" sz="2100" dirty="0">
                <a:effectLst/>
                <a:latin typeface="Arial" panose="020B0604020202020204" pitchFamily="34" charset="0"/>
                <a:ea typeface="Arial" panose="020B0604020202020204" pitchFamily="34" charset="0"/>
              </a:rPr>
              <a:t>Doordat het aanbod van arbeid groter was dan de vraag, konden fabrikanten lage lonen uitbetalen, lange werkdagen voorschrijven, de arbeiders onder slechte omstandigheden laten werken en zonder problemen arbeiders ontslaan. De gemiddelde werktijd lag rond de 12 à 14 uur per dag. Ook bestonden er geen veiligheidsvoorschriften. Gevaarlijke omstandigheden in fabrieken leidden tot veel ongelukken. Arbeiders hadden niet geprofiteerd van de economische groei in de 19e eeuw. Door de slechte omstandigheden waarin veel arbeiders verkeerden, kwam de bevolking steeds meer in opstand. </a:t>
            </a:r>
          </a:p>
          <a:p>
            <a:pPr>
              <a:lnSpc>
                <a:spcPct val="115000"/>
              </a:lnSpc>
            </a:pPr>
            <a:r>
              <a:rPr lang="nl-NL" sz="2000" dirty="0">
                <a:effectLst/>
                <a:latin typeface="Arial" panose="020B0604020202020204" pitchFamily="34" charset="0"/>
                <a:ea typeface="Arial" panose="020B0604020202020204" pitchFamily="34" charset="0"/>
              </a:rPr>
              <a:t>Vanuit de rooms-katholieke kerk was er in deze tijd een groeiende aandacht voor de leef- en werkomstandigheden van de arbeiders. De kerk probeerde, naast humanitaire redenen, de belangen van de katholieke arbeiders te behartigen, zodat deze niet ten prooi zouden vallen aan het socialisme. </a:t>
            </a:r>
          </a:p>
          <a:p>
            <a:r>
              <a:rPr lang="nl-NL" sz="2000" dirty="0">
                <a:effectLst/>
                <a:latin typeface="Arial" panose="020B0604020202020204" pitchFamily="34" charset="0"/>
                <a:ea typeface="Arial" panose="020B0604020202020204" pitchFamily="34" charset="0"/>
              </a:rPr>
              <a:t>De lonen waren echter zo laag dat veel arbeiders zelfs een aanvulling kregen van de armenzorg om in leven te kunnen blijven. Ook was het noodzakelijk dat vrouwen en kinderen werkten om het gezinsinkomen aan te vullen. </a:t>
            </a:r>
            <a:endParaRPr lang="nl-NL" dirty="0"/>
          </a:p>
        </p:txBody>
      </p:sp>
    </p:spTree>
    <p:extLst>
      <p:ext uri="{BB962C8B-B14F-4D97-AF65-F5344CB8AC3E}">
        <p14:creationId xmlns:p14="http://schemas.microsoft.com/office/powerpoint/2010/main" val="590087381"/>
      </p:ext>
    </p:extLst>
  </p:cSld>
  <p:clrMapOvr>
    <a:masterClrMapping/>
  </p:clrMapOvr>
  <mc:AlternateContent xmlns:mc="http://schemas.openxmlformats.org/markup-compatibility/2006" xmlns:p14="http://schemas.microsoft.com/office/powerpoint/2010/main">
    <mc:Choice Requires="p14">
      <p:transition spd="slow" p14:dur="2000" advTm="58378"/>
    </mc:Choice>
    <mc:Fallback xmlns="">
      <p:transition spd="slow" advTm="58378"/>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1468D9-BE8B-F737-BDD8-8A4131C7AA3F}"/>
              </a:ext>
            </a:extLst>
          </p:cNvPr>
          <p:cNvSpPr>
            <a:spLocks noGrp="1"/>
          </p:cNvSpPr>
          <p:nvPr>
            <p:ph type="title"/>
          </p:nvPr>
        </p:nvSpPr>
        <p:spPr/>
        <p:txBody>
          <a:bodyPr/>
          <a:lstStyle/>
          <a:p>
            <a:r>
              <a:rPr lang="nl-NL" dirty="0"/>
              <a:t>Sociale wetgeving</a:t>
            </a:r>
          </a:p>
        </p:txBody>
      </p:sp>
      <p:sp>
        <p:nvSpPr>
          <p:cNvPr id="3" name="Tijdelijke aanduiding voor inhoud 2">
            <a:extLst>
              <a:ext uri="{FF2B5EF4-FFF2-40B4-BE49-F238E27FC236}">
                <a16:creationId xmlns:a16="http://schemas.microsoft.com/office/drawing/2014/main" id="{05B3F528-C44B-1FB3-6549-B0CACF080CB4}"/>
              </a:ext>
            </a:extLst>
          </p:cNvPr>
          <p:cNvSpPr>
            <a:spLocks noGrp="1"/>
          </p:cNvSpPr>
          <p:nvPr>
            <p:ph idx="1"/>
          </p:nvPr>
        </p:nvSpPr>
        <p:spPr/>
        <p:txBody>
          <a:bodyPr/>
          <a:lstStyle/>
          <a:p>
            <a:r>
              <a:rPr lang="nl-NL" sz="1800" dirty="0">
                <a:effectLst/>
                <a:latin typeface="Arial" panose="020B0604020202020204" pitchFamily="34" charset="0"/>
                <a:ea typeface="Arial" panose="020B0604020202020204" pitchFamily="34" charset="0"/>
              </a:rPr>
              <a:t>In 1874 werd het Kinderwetje van Van Houten aangenomen, waarmee arbeid in werkplaatsen en fabrieken voor kinderen onder de 12 jaar werd verboden. het was de eerste wet in Nederland die een einde moest maken aan de kinderarbeid. In de praktijk werd er niet erg gecontroleerd of de wet werd nageleefd. Daarbij gold deze wet alleen voor fabrieken. Op het platteland bleef kinderarbeid toegestaan. Naast het Kinderwetje van Van  Houten werd in 1889 de Arbeidswet aangenomen, die nachtarbeid voor vrouwen en jeugdigen verbood. Deze wet was echter meer gericht op het beschermen van het gezin dan op de positie van de arbeider. Verder bestond er geen wetgeving om de positie van de arbeiders te beschermen. </a:t>
            </a:r>
          </a:p>
          <a:p>
            <a:pPr marL="0" indent="0">
              <a:buNone/>
            </a:pPr>
            <a:endParaRPr lang="nl-NL" dirty="0"/>
          </a:p>
        </p:txBody>
      </p:sp>
    </p:spTree>
    <p:extLst>
      <p:ext uri="{BB962C8B-B14F-4D97-AF65-F5344CB8AC3E}">
        <p14:creationId xmlns:p14="http://schemas.microsoft.com/office/powerpoint/2010/main" val="1695303255"/>
      </p:ext>
    </p:extLst>
  </p:cSld>
  <p:clrMapOvr>
    <a:masterClrMapping/>
  </p:clrMapOvr>
  <mc:AlternateContent xmlns:mc="http://schemas.openxmlformats.org/markup-compatibility/2006" xmlns:p14="http://schemas.microsoft.com/office/powerpoint/2010/main">
    <mc:Choice Requires="p14">
      <p:transition spd="slow" p14:dur="2000" advTm="52288"/>
    </mc:Choice>
    <mc:Fallback xmlns="">
      <p:transition spd="slow" advTm="52288"/>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13E0AA-DB09-0D36-1B9E-BDD1EAA16CCF}"/>
              </a:ext>
            </a:extLst>
          </p:cNvPr>
          <p:cNvSpPr>
            <a:spLocks noGrp="1"/>
          </p:cNvSpPr>
          <p:nvPr>
            <p:ph type="title"/>
          </p:nvPr>
        </p:nvSpPr>
        <p:spPr/>
        <p:txBody>
          <a:bodyPr/>
          <a:lstStyle/>
          <a:p>
            <a:r>
              <a:rPr lang="nl-NL" dirty="0"/>
              <a:t>Vakbonden</a:t>
            </a:r>
          </a:p>
        </p:txBody>
      </p:sp>
      <p:sp>
        <p:nvSpPr>
          <p:cNvPr id="3" name="Tijdelijke aanduiding voor inhoud 2">
            <a:extLst>
              <a:ext uri="{FF2B5EF4-FFF2-40B4-BE49-F238E27FC236}">
                <a16:creationId xmlns:a16="http://schemas.microsoft.com/office/drawing/2014/main" id="{3DA39090-552D-D67E-7D4A-A262CD3EBD1C}"/>
              </a:ext>
            </a:extLst>
          </p:cNvPr>
          <p:cNvSpPr>
            <a:spLocks noGrp="1"/>
          </p:cNvSpPr>
          <p:nvPr>
            <p:ph idx="1"/>
          </p:nvPr>
        </p:nvSpPr>
        <p:spPr/>
        <p:txBody>
          <a:bodyPr>
            <a:normAutofit lnSpcReduction="10000"/>
          </a:bodyPr>
          <a:lstStyle/>
          <a:p>
            <a:r>
              <a:rPr lang="nl-NL" sz="1800" dirty="0">
                <a:effectLst/>
                <a:latin typeface="Arial" panose="020B0604020202020204" pitchFamily="34" charset="0"/>
                <a:ea typeface="Arial" panose="020B0604020202020204" pitchFamily="34" charset="0"/>
              </a:rPr>
              <a:t>De arbeiders verenigden zich in vakbonden om zo gezamenlijk betere werk- en leefomstandigheden te eisen. De socialisten wonnen tijdens de sociale kwestie veel mensen voor zich. zij kwamen op voor de rechten van de arbeiders. </a:t>
            </a:r>
          </a:p>
          <a:p>
            <a:endParaRPr lang="nl-NL" sz="1800" dirty="0">
              <a:latin typeface="Arial" panose="020B0604020202020204" pitchFamily="34" charset="0"/>
            </a:endParaRPr>
          </a:p>
          <a:p>
            <a:r>
              <a:rPr lang="nl-NL" sz="1800" dirty="0">
                <a:effectLst/>
                <a:latin typeface="Arial" panose="020B0604020202020204" pitchFamily="34" charset="0"/>
                <a:ea typeface="Arial" panose="020B0604020202020204" pitchFamily="34" charset="0"/>
              </a:rPr>
              <a:t>Door het verenigen van arbeiders ontstonden er groeperingen die ieder hun eigen karakteristieken en overtuigingen hadden. Vaak werd iedereen binnen de groep van dezelfde informatie voorzien, maar kon de informatie tussen groepen verschillen. Het geschreven woord (tijdschriften, kranten, brochures, pamfletten), politieke prenten, affiches en strijdliederen speelden bij alle bewegingen een belangrijke rol. Dit droeg bij aan de verzuiling in Nederland. </a:t>
            </a:r>
          </a:p>
          <a:p>
            <a:pPr marL="0" indent="0">
              <a:buNone/>
            </a:pPr>
            <a:endParaRPr lang="nl-NL" dirty="0"/>
          </a:p>
        </p:txBody>
      </p:sp>
    </p:spTree>
    <p:extLst>
      <p:ext uri="{BB962C8B-B14F-4D97-AF65-F5344CB8AC3E}">
        <p14:creationId xmlns:p14="http://schemas.microsoft.com/office/powerpoint/2010/main" val="953720330"/>
      </p:ext>
    </p:extLst>
  </p:cSld>
  <p:clrMapOvr>
    <a:masterClrMapping/>
  </p:clrMapOvr>
  <mc:AlternateContent xmlns:mc="http://schemas.openxmlformats.org/markup-compatibility/2006" xmlns:p14="http://schemas.microsoft.com/office/powerpoint/2010/main">
    <mc:Choice Requires="p14">
      <p:transition spd="slow" p14:dur="2000" advTm="36021"/>
    </mc:Choice>
    <mc:Fallback xmlns="">
      <p:transition spd="slow" advTm="36021"/>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E90A9DC-CC0B-B092-6688-1EB8DB86D076}"/>
              </a:ext>
            </a:extLst>
          </p:cNvPr>
          <p:cNvSpPr>
            <a:spLocks noGrp="1"/>
          </p:cNvSpPr>
          <p:nvPr>
            <p:ph type="title"/>
          </p:nvPr>
        </p:nvSpPr>
        <p:spPr>
          <a:xfrm>
            <a:off x="1294362" y="2904382"/>
            <a:ext cx="9603275" cy="1049235"/>
          </a:xfrm>
        </p:spPr>
        <p:txBody>
          <a:bodyPr>
            <a:normAutofit fontScale="90000"/>
          </a:bodyPr>
          <a:lstStyle/>
          <a:p>
            <a:pPr algn="ctr"/>
            <a:r>
              <a:rPr lang="nl-NL" dirty="0"/>
              <a:t>De moderne vorm van imperialisme die verband hield met de industrialisatie</a:t>
            </a:r>
            <a:br>
              <a:rPr lang="nl-NL" dirty="0"/>
            </a:br>
            <a:endParaRPr lang="nl-NL" dirty="0"/>
          </a:p>
        </p:txBody>
      </p:sp>
    </p:spTree>
    <p:extLst>
      <p:ext uri="{BB962C8B-B14F-4D97-AF65-F5344CB8AC3E}">
        <p14:creationId xmlns:p14="http://schemas.microsoft.com/office/powerpoint/2010/main" val="3504139743"/>
      </p:ext>
    </p:extLst>
  </p:cSld>
  <p:clrMapOvr>
    <a:masterClrMapping/>
  </p:clrMapOvr>
  <mc:AlternateContent xmlns:mc="http://schemas.openxmlformats.org/markup-compatibility/2006" xmlns:p14="http://schemas.microsoft.com/office/powerpoint/2010/main">
    <mc:Choice Requires="p14">
      <p:transition spd="slow" p14:dur="2000" advTm="32576"/>
    </mc:Choice>
    <mc:Fallback xmlns="">
      <p:transition spd="slow" advTm="32576"/>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850B25-4CBF-72D0-8123-9721D929E3F9}"/>
              </a:ext>
            </a:extLst>
          </p:cNvPr>
          <p:cNvSpPr>
            <a:spLocks noGrp="1"/>
          </p:cNvSpPr>
          <p:nvPr>
            <p:ph type="title"/>
          </p:nvPr>
        </p:nvSpPr>
        <p:spPr>
          <a:xfrm>
            <a:off x="357188" y="804519"/>
            <a:ext cx="9603275" cy="1049235"/>
          </a:xfrm>
        </p:spPr>
        <p:txBody>
          <a:bodyPr/>
          <a:lstStyle/>
          <a:p>
            <a:r>
              <a:rPr lang="nl-NL" dirty="0"/>
              <a:t>Imperialisme</a:t>
            </a:r>
          </a:p>
        </p:txBody>
      </p:sp>
      <p:sp>
        <p:nvSpPr>
          <p:cNvPr id="3" name="Tijdelijke aanduiding voor inhoud 2">
            <a:extLst>
              <a:ext uri="{FF2B5EF4-FFF2-40B4-BE49-F238E27FC236}">
                <a16:creationId xmlns:a16="http://schemas.microsoft.com/office/drawing/2014/main" id="{F4338736-7764-88B0-77D0-ECD254929E72}"/>
              </a:ext>
            </a:extLst>
          </p:cNvPr>
          <p:cNvSpPr>
            <a:spLocks noGrp="1"/>
          </p:cNvSpPr>
          <p:nvPr>
            <p:ph idx="1"/>
          </p:nvPr>
        </p:nvSpPr>
        <p:spPr>
          <a:xfrm>
            <a:off x="357188" y="1853754"/>
            <a:ext cx="11572875" cy="4375596"/>
          </a:xfrm>
        </p:spPr>
        <p:txBody>
          <a:bodyPr>
            <a:normAutofit fontScale="85000" lnSpcReduction="20000"/>
          </a:bodyPr>
          <a:lstStyle/>
          <a:p>
            <a:r>
              <a:rPr lang="nl-NL" sz="1800" dirty="0">
                <a:effectLst/>
                <a:latin typeface="Arial" panose="020B0604020202020204" pitchFamily="34" charset="0"/>
                <a:ea typeface="Arial" panose="020B0604020202020204" pitchFamily="34" charset="0"/>
              </a:rPr>
              <a:t>Imperialisme: focus op Amerika en kusten van Afrika</a:t>
            </a:r>
          </a:p>
          <a:p>
            <a:r>
              <a:rPr lang="nl-NL" sz="1800" dirty="0">
                <a:effectLst/>
                <a:latin typeface="Arial" panose="020B0604020202020204" pitchFamily="34" charset="0"/>
                <a:ea typeface="Arial" panose="020B0604020202020204" pitchFamily="34" charset="0"/>
              </a:rPr>
              <a:t>Modern Imperialisme: focus op Afrika en Zuidoost Azië</a:t>
            </a:r>
          </a:p>
          <a:p>
            <a:endParaRPr lang="nl-NL" sz="1800" dirty="0">
              <a:effectLst/>
              <a:latin typeface="Arial" panose="020B0604020202020204" pitchFamily="34" charset="0"/>
              <a:ea typeface="Arial" panose="020B0604020202020204" pitchFamily="34" charset="0"/>
            </a:endParaRPr>
          </a:p>
          <a:p>
            <a:r>
              <a:rPr lang="nl-NL" sz="1800" dirty="0">
                <a:effectLst/>
                <a:latin typeface="Arial" panose="020B0604020202020204" pitchFamily="34" charset="0"/>
                <a:ea typeface="Arial" panose="020B0604020202020204" pitchFamily="34" charset="0"/>
              </a:rPr>
              <a:t>Engeland was de grootste macht op zee in de 19e eeuw. Ze hadden een grote vloot, veel koloniën en een economisch overwicht. Vanaf 1870 kreeg Engeland meer concurrentie. Het modern imperialisme begon. Veel Europese landen voerden een </a:t>
            </a:r>
            <a:r>
              <a:rPr lang="nl-NL" sz="1800" b="1" dirty="0">
                <a:effectLst/>
                <a:latin typeface="Arial" panose="020B0604020202020204" pitchFamily="34" charset="0"/>
                <a:ea typeface="Arial" panose="020B0604020202020204" pitchFamily="34" charset="0"/>
              </a:rPr>
              <a:t>imperialistische</a:t>
            </a:r>
            <a:r>
              <a:rPr lang="nl-NL" sz="1800" dirty="0">
                <a:effectLst/>
                <a:latin typeface="Arial" panose="020B0604020202020204" pitchFamily="34" charset="0"/>
                <a:ea typeface="Arial" panose="020B0604020202020204" pitchFamily="34" charset="0"/>
              </a:rPr>
              <a:t> politiek door overzeese gebieden, voornamelijk in Afrika en Azië, in te lijven. De Europese landen wilden meer koloniën en de koloniën die ze al hadden beter beheersen. De grote expansie was mogelijk door de industriële revolutie.  Er was een behoefte aan grondstoffen en afzetgebieden, want de afzetmogelijkheden in eigen land waren vaak beperkt. Landen gingen daarom afzetgebieden buiten hun eigen land zoeken. Alle gebieden werden veroverd. Landen wilden daarnaast een groot rijk, want dit gaf politiek en militair aanzien. </a:t>
            </a:r>
          </a:p>
          <a:p>
            <a:endParaRPr lang="nl-NL" sz="1800" dirty="0">
              <a:latin typeface="Arial" panose="020B0604020202020204" pitchFamily="34" charset="0"/>
              <a:ea typeface="Arial" panose="020B0604020202020204" pitchFamily="34" charset="0"/>
            </a:endParaRPr>
          </a:p>
          <a:p>
            <a:r>
              <a:rPr lang="nl-NL" sz="1800" dirty="0">
                <a:effectLst/>
                <a:latin typeface="Arial" panose="020B0604020202020204" pitchFamily="34" charset="0"/>
                <a:ea typeface="Arial" panose="020B0604020202020204" pitchFamily="34" charset="0"/>
              </a:rPr>
              <a:t>Ten slotte wilden de Europeanen de Europese beschaving verspreiden in de wereld. Met militair geweld werd de macht afgedwongen. Door de beschikking over moderne wapens hadden veel Europese landen een militair overwicht ten opzichte van de koloniën. Er was vaak verzet in de koloniën tegen de overheersers, maar dit was meestal niet genoeg om de kolonisator te verslaan. </a:t>
            </a:r>
          </a:p>
          <a:p>
            <a:endParaRPr lang="nl-NL" dirty="0"/>
          </a:p>
        </p:txBody>
      </p:sp>
    </p:spTree>
    <p:extLst>
      <p:ext uri="{BB962C8B-B14F-4D97-AF65-F5344CB8AC3E}">
        <p14:creationId xmlns:p14="http://schemas.microsoft.com/office/powerpoint/2010/main" val="3955512821"/>
      </p:ext>
    </p:extLst>
  </p:cSld>
  <p:clrMapOvr>
    <a:masterClrMapping/>
  </p:clrMapOvr>
  <mc:AlternateContent xmlns:mc="http://schemas.openxmlformats.org/markup-compatibility/2006" xmlns:p14="http://schemas.microsoft.com/office/powerpoint/2010/main">
    <mc:Choice Requires="p14">
      <p:transition spd="slow" p14:dur="2000" advTm="117749"/>
    </mc:Choice>
    <mc:Fallback xmlns="">
      <p:transition spd="slow" advTm="117749"/>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nl-NL"/>
              <a:t>Oorzaken Modern Imperialisme</a:t>
            </a:r>
            <a:endParaRPr/>
          </a:p>
        </p:txBody>
      </p:sp>
      <p:sp>
        <p:nvSpPr>
          <p:cNvPr id="241" name="Google Shape;241;p34"/>
          <p:cNvSpPr txBox="1"/>
          <p:nvPr/>
        </p:nvSpPr>
        <p:spPr>
          <a:xfrm>
            <a:off x="1919536" y="2132857"/>
            <a:ext cx="2088232" cy="369331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nl-NL" sz="1800" b="1" i="0" u="none" strike="noStrike" cap="none">
                <a:solidFill>
                  <a:schemeClr val="dk1"/>
                </a:solidFill>
                <a:latin typeface="Calibri"/>
                <a:ea typeface="Calibri"/>
                <a:cs typeface="Calibri"/>
                <a:sym typeface="Calibri"/>
              </a:rPr>
              <a:t>Politieke oorzaken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1800"/>
              <a:buFont typeface="Calibri"/>
              <a:buChar char="-"/>
            </a:pPr>
            <a:r>
              <a:rPr lang="nl-NL" sz="1800" b="0" i="0" u="none" strike="noStrike" cap="none">
                <a:solidFill>
                  <a:schemeClr val="dk1"/>
                </a:solidFill>
                <a:latin typeface="Calibri"/>
                <a:ea typeface="Calibri"/>
                <a:cs typeface="Calibri"/>
                <a:sym typeface="Calibri"/>
              </a:rPr>
              <a:t>Europese staten wilden machtiger worden door een </a:t>
            </a:r>
            <a:r>
              <a:rPr lang="nl-NL" sz="1800" b="1" i="0" u="none" strike="noStrike" cap="none">
                <a:solidFill>
                  <a:schemeClr val="dk1"/>
                </a:solidFill>
                <a:latin typeface="Calibri"/>
                <a:ea typeface="Calibri"/>
                <a:cs typeface="Calibri"/>
                <a:sym typeface="Calibri"/>
              </a:rPr>
              <a:t>groot rijk</a:t>
            </a:r>
            <a:r>
              <a:rPr lang="nl-NL" sz="1800" b="0" i="0" u="none" strike="noStrike" cap="none">
                <a:solidFill>
                  <a:schemeClr val="dk1"/>
                </a:solidFill>
                <a:latin typeface="Calibri"/>
                <a:ea typeface="Calibri"/>
                <a:cs typeface="Calibri"/>
                <a:sym typeface="Calibri"/>
              </a:rPr>
              <a:t> te stichten.</a:t>
            </a:r>
            <a:endParaRPr sz="1400" b="0" i="0" u="none" strike="noStrike" cap="none">
              <a:solidFill>
                <a:srgbClr val="000000"/>
              </a:solidFill>
              <a:latin typeface="Arial"/>
              <a:ea typeface="Arial"/>
              <a:cs typeface="Arial"/>
              <a:sym typeface="Arial"/>
            </a:endParaRPr>
          </a:p>
          <a:p>
            <a:pPr marL="285750" marR="0" lvl="0" indent="-17145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1800"/>
              <a:buFont typeface="Calibri"/>
              <a:buChar char="-"/>
            </a:pPr>
            <a:r>
              <a:rPr lang="nl-NL" sz="1800" b="1" i="0" u="none" strike="noStrike" cap="none">
                <a:solidFill>
                  <a:schemeClr val="dk1"/>
                </a:solidFill>
                <a:latin typeface="Calibri"/>
                <a:ea typeface="Calibri"/>
                <a:cs typeface="Calibri"/>
                <a:sym typeface="Calibri"/>
              </a:rPr>
              <a:t>Nationalisme</a:t>
            </a:r>
            <a:r>
              <a:rPr lang="nl-NL" sz="1800" b="0" i="0" u="none" strike="noStrike" cap="none">
                <a:solidFill>
                  <a:schemeClr val="dk1"/>
                </a:solidFill>
                <a:latin typeface="Calibri"/>
                <a:ea typeface="Calibri"/>
                <a:cs typeface="Calibri"/>
                <a:sym typeface="Calibri"/>
              </a:rPr>
              <a:t>: Een groot rijk droeg bij aan nationale trots</a:t>
            </a:r>
            <a:br>
              <a:rPr lang="nl-NL" sz="1800" b="0" i="0" u="none" strike="noStrike" cap="none">
                <a:solidFill>
                  <a:schemeClr val="dk1"/>
                </a:solidFill>
                <a:latin typeface="Calibri"/>
                <a:ea typeface="Calibri"/>
                <a:cs typeface="Calibri"/>
                <a:sym typeface="Calibri"/>
              </a:rPr>
            </a:br>
            <a:endParaRPr sz="1800" b="0" i="0" u="none" strike="noStrike" cap="none">
              <a:solidFill>
                <a:schemeClr val="dk1"/>
              </a:solidFill>
              <a:latin typeface="Calibri"/>
              <a:ea typeface="Calibri"/>
              <a:cs typeface="Calibri"/>
              <a:sym typeface="Calibri"/>
            </a:endParaRPr>
          </a:p>
        </p:txBody>
      </p:sp>
      <p:sp>
        <p:nvSpPr>
          <p:cNvPr id="242" name="Google Shape;242;p34"/>
          <p:cNvSpPr txBox="1"/>
          <p:nvPr/>
        </p:nvSpPr>
        <p:spPr>
          <a:xfrm>
            <a:off x="4727848" y="2148814"/>
            <a:ext cx="2592288" cy="369331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nl-NL" sz="1800" b="1" i="0" u="none" strike="noStrike" cap="none">
                <a:solidFill>
                  <a:schemeClr val="dk1"/>
                </a:solidFill>
                <a:latin typeface="Calibri"/>
                <a:ea typeface="Calibri"/>
                <a:cs typeface="Calibri"/>
                <a:sym typeface="Calibri"/>
              </a:rPr>
              <a:t>Economische oorzaken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1800"/>
              <a:buFont typeface="Calibri"/>
              <a:buChar char="-"/>
            </a:pPr>
            <a:r>
              <a:rPr lang="nl-NL" sz="1800" b="1" i="0" u="none" strike="noStrike" cap="none">
                <a:solidFill>
                  <a:schemeClr val="dk1"/>
                </a:solidFill>
                <a:latin typeface="Calibri"/>
                <a:ea typeface="Calibri"/>
                <a:cs typeface="Calibri"/>
                <a:sym typeface="Calibri"/>
              </a:rPr>
              <a:t>Grondstoffen</a:t>
            </a:r>
            <a:r>
              <a:rPr lang="nl-NL" sz="1800" b="0" i="0" u="none" strike="noStrike" cap="none">
                <a:solidFill>
                  <a:schemeClr val="dk1"/>
                </a:solidFill>
                <a:latin typeface="Calibri"/>
                <a:ea typeface="Calibri"/>
                <a:cs typeface="Calibri"/>
                <a:sym typeface="Calibri"/>
              </a:rPr>
              <a:t>: Voor de opkomende industrie waren grondstoffen nodig (Industriële Revolutie).</a:t>
            </a:r>
            <a:endParaRPr sz="1400" b="0" i="0" u="none" strike="noStrike" cap="none">
              <a:solidFill>
                <a:srgbClr val="000000"/>
              </a:solidFill>
              <a:latin typeface="Arial"/>
              <a:ea typeface="Arial"/>
              <a:cs typeface="Arial"/>
              <a:sym typeface="Arial"/>
            </a:endParaRPr>
          </a:p>
          <a:p>
            <a:pPr marL="285750" marR="0" lvl="0" indent="-17145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1800"/>
              <a:buFont typeface="Calibri"/>
              <a:buChar char="-"/>
            </a:pPr>
            <a:r>
              <a:rPr lang="nl-NL" sz="1800" b="1" i="0" u="none" strike="noStrike" cap="none">
                <a:solidFill>
                  <a:schemeClr val="dk1"/>
                </a:solidFill>
                <a:latin typeface="Calibri"/>
                <a:ea typeface="Calibri"/>
                <a:cs typeface="Calibri"/>
                <a:sym typeface="Calibri"/>
              </a:rPr>
              <a:t>Afzetmarkt</a:t>
            </a:r>
            <a:r>
              <a:rPr lang="nl-NL" sz="1800" b="0" i="0" u="none" strike="noStrike" cap="none">
                <a:solidFill>
                  <a:schemeClr val="dk1"/>
                </a:solidFill>
                <a:latin typeface="Calibri"/>
                <a:ea typeface="Calibri"/>
                <a:cs typeface="Calibri"/>
                <a:sym typeface="Calibri"/>
              </a:rPr>
              <a:t>: De veroverde gebieden werden ook belangrijk om producten uit Europa te verkopen.</a:t>
            </a:r>
            <a:endParaRPr sz="1800" b="0" i="0" u="none" strike="noStrike" cap="none">
              <a:solidFill>
                <a:schemeClr val="dk1"/>
              </a:solidFill>
              <a:latin typeface="Calibri"/>
              <a:ea typeface="Calibri"/>
              <a:cs typeface="Calibri"/>
              <a:sym typeface="Calibri"/>
            </a:endParaRPr>
          </a:p>
        </p:txBody>
      </p:sp>
      <p:sp>
        <p:nvSpPr>
          <p:cNvPr id="243" name="Google Shape;243;p34"/>
          <p:cNvSpPr txBox="1"/>
          <p:nvPr/>
        </p:nvSpPr>
        <p:spPr>
          <a:xfrm>
            <a:off x="7968208" y="2176583"/>
            <a:ext cx="2448272" cy="203128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nl-NL" sz="1800" b="1" i="0" u="none" strike="noStrike" cap="none" dirty="0">
                <a:solidFill>
                  <a:schemeClr val="dk1"/>
                </a:solidFill>
                <a:latin typeface="Calibri"/>
                <a:ea typeface="Calibri"/>
                <a:cs typeface="Calibri"/>
                <a:sym typeface="Calibri"/>
              </a:rPr>
              <a:t>Culturele oorzaak</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1800"/>
              <a:buFont typeface="Calibri"/>
              <a:buChar char="-"/>
            </a:pPr>
            <a:r>
              <a:rPr lang="nl-NL" sz="1800" b="0" i="0" u="none" strike="noStrike" cap="none" dirty="0">
                <a:solidFill>
                  <a:schemeClr val="dk1"/>
                </a:solidFill>
                <a:latin typeface="Calibri"/>
                <a:ea typeface="Calibri"/>
                <a:cs typeface="Calibri"/>
                <a:sym typeface="Calibri"/>
              </a:rPr>
              <a:t>De rest van de wereld moest </a:t>
            </a:r>
            <a:r>
              <a:rPr lang="nl-NL" sz="1800" b="1" i="0" u="none" strike="noStrike" cap="none" dirty="0">
                <a:solidFill>
                  <a:schemeClr val="dk1"/>
                </a:solidFill>
                <a:latin typeface="Calibri"/>
                <a:ea typeface="Calibri"/>
                <a:cs typeface="Calibri"/>
                <a:sym typeface="Calibri"/>
              </a:rPr>
              <a:t>beschaving </a:t>
            </a:r>
            <a:r>
              <a:rPr lang="nl-NL" sz="1800" b="0" i="0" u="none" strike="noStrike" cap="none" dirty="0">
                <a:solidFill>
                  <a:schemeClr val="dk1"/>
                </a:solidFill>
                <a:latin typeface="Calibri"/>
                <a:ea typeface="Calibri"/>
                <a:cs typeface="Calibri"/>
                <a:sym typeface="Calibri"/>
              </a:rPr>
              <a:t>worden bijgebracht. (White men’ s </a:t>
            </a:r>
            <a:r>
              <a:rPr lang="nl-NL" sz="1800" b="0" i="0" u="none" strike="noStrike" cap="none" dirty="0" err="1">
                <a:solidFill>
                  <a:schemeClr val="dk1"/>
                </a:solidFill>
                <a:latin typeface="Calibri"/>
                <a:ea typeface="Calibri"/>
                <a:cs typeface="Calibri"/>
                <a:sym typeface="Calibri"/>
              </a:rPr>
              <a:t>burden</a:t>
            </a:r>
            <a:r>
              <a:rPr lang="nl-NL" sz="1800" b="0" i="0" u="none" strike="noStrike" cap="none" dirty="0">
                <a:solidFill>
                  <a:schemeClr val="dk1"/>
                </a:solidFill>
                <a:latin typeface="Calibri"/>
                <a:ea typeface="Calibri"/>
                <a:cs typeface="Calibri"/>
                <a:sym typeface="Calibri"/>
              </a:rPr>
              <a:t>)</a:t>
            </a:r>
            <a:endParaRPr sz="1800" b="0" i="0" u="none" strike="noStrike" cap="none" dirty="0">
              <a:solidFill>
                <a:schemeClr val="dk1"/>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2000" advTm="53546"/>
    </mc:Choice>
    <mc:Fallback xmlns="">
      <p:transition spd="slow" advTm="53546"/>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nl-NL"/>
              <a:t>Gevolgen van het Modern Imperialisme</a:t>
            </a:r>
            <a:endParaRPr/>
          </a:p>
        </p:txBody>
      </p:sp>
      <p:sp>
        <p:nvSpPr>
          <p:cNvPr id="262" name="Google Shape;262;p37"/>
          <p:cNvSpPr txBox="1">
            <a:spLocks noGrp="1"/>
          </p:cNvSpPr>
          <p:nvPr>
            <p:ph type="body" idx="1"/>
          </p:nvPr>
        </p:nvSpPr>
        <p:spPr>
          <a:xfrm>
            <a:off x="838200" y="2139949"/>
            <a:ext cx="10906125" cy="5232401"/>
          </a:xfrm>
          <a:prstGeom prst="rect">
            <a:avLst/>
          </a:prstGeom>
          <a:noFill/>
          <a:ln>
            <a:noFill/>
          </a:ln>
        </p:spPr>
        <p:txBody>
          <a:bodyPr spcFirstLastPara="1" wrap="square" lIns="91425" tIns="45700" rIns="91425" bIns="45700" anchor="t" anchorCtr="0">
            <a:normAutofit/>
          </a:bodyPr>
          <a:lstStyle/>
          <a:p>
            <a:pPr>
              <a:lnSpc>
                <a:spcPct val="90000"/>
              </a:lnSpc>
              <a:spcBef>
                <a:spcPts val="0"/>
              </a:spcBef>
              <a:buClr>
                <a:schemeClr val="dk1"/>
              </a:buClr>
            </a:pPr>
            <a:r>
              <a:rPr lang="nl-NL" dirty="0">
                <a:latin typeface="Calibri"/>
                <a:ea typeface="Calibri"/>
                <a:cs typeface="Calibri"/>
                <a:sym typeface="Calibri"/>
              </a:rPr>
              <a:t>Tussen Europese landen nam de rivaliteit sterk toe. Het streven naar uitbreiding van de koloniën leidde tot politieke spanningen en conflicten tussen de Europese landen. Het modern imperialisme wordt gezien als een medeoorzaak van de Eerste wereldoorlog.</a:t>
            </a:r>
            <a:endParaRPr lang="nl-NL" dirty="0">
              <a:sym typeface="Calibri"/>
            </a:endParaRPr>
          </a:p>
          <a:p>
            <a:pPr>
              <a:lnSpc>
                <a:spcPct val="90000"/>
              </a:lnSpc>
              <a:spcBef>
                <a:spcPts val="0"/>
              </a:spcBef>
              <a:buClr>
                <a:schemeClr val="dk1"/>
              </a:buClr>
            </a:pPr>
            <a:endParaRPr lang="nl-NL" dirty="0">
              <a:latin typeface="Calibri"/>
              <a:ea typeface="Calibri"/>
              <a:cs typeface="Calibri"/>
              <a:sym typeface="Calibri"/>
            </a:endParaRPr>
          </a:p>
          <a:p>
            <a:pPr>
              <a:lnSpc>
                <a:spcPct val="90000"/>
              </a:lnSpc>
              <a:spcBef>
                <a:spcPts val="0"/>
              </a:spcBef>
              <a:buClr>
                <a:schemeClr val="dk1"/>
              </a:buClr>
            </a:pPr>
            <a:r>
              <a:rPr lang="nl-NL" dirty="0">
                <a:latin typeface="Calibri"/>
                <a:ea typeface="Calibri"/>
                <a:cs typeface="Calibri"/>
                <a:sym typeface="Calibri"/>
              </a:rPr>
              <a:t>In de gekoloniseerde gebieden leidde de kolonisatie tot aantasting van de oorspronkelijke politieke machtsstructuren.</a:t>
            </a:r>
            <a:endParaRPr lang="nl-NL" dirty="0">
              <a:sym typeface="Calibri"/>
            </a:endParaRPr>
          </a:p>
          <a:p>
            <a:pPr>
              <a:lnSpc>
                <a:spcPct val="90000"/>
              </a:lnSpc>
              <a:spcBef>
                <a:spcPts val="0"/>
              </a:spcBef>
              <a:buClr>
                <a:schemeClr val="dk1"/>
              </a:buClr>
            </a:pPr>
            <a:endParaRPr lang="nl-NL" dirty="0">
              <a:latin typeface="Calibri"/>
              <a:ea typeface="Calibri"/>
              <a:cs typeface="Calibri"/>
              <a:sym typeface="Calibri"/>
            </a:endParaRPr>
          </a:p>
          <a:p>
            <a:pPr>
              <a:lnSpc>
                <a:spcPct val="90000"/>
              </a:lnSpc>
              <a:spcBef>
                <a:spcPts val="0"/>
              </a:spcBef>
              <a:buClr>
                <a:schemeClr val="dk1"/>
              </a:buClr>
            </a:pPr>
            <a:r>
              <a:rPr lang="nl-NL" dirty="0">
                <a:latin typeface="Calibri"/>
                <a:ea typeface="Calibri"/>
                <a:cs typeface="Calibri"/>
                <a:sym typeface="Calibri"/>
              </a:rPr>
              <a:t>Het modern imperialisme zorgde voor schaamteloze uitbuiting van de koloniën waarbij de landen in West‐Europa een sterke industrie konden opbouwen, waardoor in het Westen een hoge welvaart werd bereikt. De rol van de gekoloniseerde landen in Afrika en delen van Azië bleef beperkt tot die van leverancier van grondstoffen, waardoor deze landen in economisch opzicht afhankelijk werden van het Westen.</a:t>
            </a:r>
            <a:endParaRPr dirty="0"/>
          </a:p>
          <a:p>
            <a:pPr marL="228600" lvl="0" indent="-77470" algn="l" rtl="0">
              <a:lnSpc>
                <a:spcPct val="90000"/>
              </a:lnSpc>
              <a:spcBef>
                <a:spcPts val="1000"/>
              </a:spcBef>
              <a:spcAft>
                <a:spcPts val="0"/>
              </a:spcAft>
              <a:buClr>
                <a:schemeClr val="dk1"/>
              </a:buClr>
              <a:buSzPct val="100000"/>
              <a:buNone/>
            </a:pPr>
            <a:endParaRPr dirty="0"/>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94645"/>
    </mc:Choice>
    <mc:Fallback xmlns="">
      <p:transition spd="slow" advTm="9464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sz="2800">
              <a:latin typeface="Arial"/>
              <a:ea typeface="Arial"/>
              <a:cs typeface="Arial"/>
              <a:sym typeface="Arial"/>
            </a:endParaRPr>
          </a:p>
          <a:p>
            <a:pPr marL="228600" lvl="0" indent="-50800" algn="l" rtl="0">
              <a:lnSpc>
                <a:spcPct val="90000"/>
              </a:lnSpc>
              <a:spcBef>
                <a:spcPts val="1000"/>
              </a:spcBef>
              <a:spcAft>
                <a:spcPts val="0"/>
              </a:spcAft>
              <a:buClr>
                <a:schemeClr val="dk1"/>
              </a:buClr>
              <a:buSzPts val="2800"/>
              <a:buNone/>
            </a:pPr>
            <a:endParaRPr>
              <a:latin typeface="Arial"/>
              <a:ea typeface="Arial"/>
              <a:cs typeface="Arial"/>
              <a:sym typeface="Arial"/>
            </a:endParaRPr>
          </a:p>
        </p:txBody>
      </p:sp>
      <p:pic>
        <p:nvPicPr>
          <p:cNvPr id="106" name="Google Shape;106;p16"/>
          <p:cNvPicPr preferRelativeResize="0"/>
          <p:nvPr/>
        </p:nvPicPr>
        <p:blipFill rotWithShape="1">
          <a:blip r:embed="rId3">
            <a:alphaModFix/>
          </a:blip>
          <a:srcRect/>
          <a:stretch/>
        </p:blipFill>
        <p:spPr>
          <a:xfrm>
            <a:off x="1524000" y="0"/>
            <a:ext cx="9144000" cy="68580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advTm="59221"/>
    </mc:Choice>
    <mc:Fallback xmlns="">
      <p:transition spd="slow" advTm="59221"/>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F892AF-D5D5-49FF-A973-74D39C0D391E}"/>
              </a:ext>
            </a:extLst>
          </p:cNvPr>
          <p:cNvSpPr>
            <a:spLocks noGrp="1"/>
          </p:cNvSpPr>
          <p:nvPr>
            <p:ph type="title"/>
          </p:nvPr>
        </p:nvSpPr>
        <p:spPr/>
        <p:txBody>
          <a:bodyPr/>
          <a:lstStyle/>
          <a:p>
            <a:r>
              <a:rPr lang="nl-NL" dirty="0"/>
              <a:t>De Industriële revolutie</a:t>
            </a:r>
          </a:p>
        </p:txBody>
      </p:sp>
      <p:sp>
        <p:nvSpPr>
          <p:cNvPr id="3" name="Tijdelijke aanduiding voor inhoud 2">
            <a:extLst>
              <a:ext uri="{FF2B5EF4-FFF2-40B4-BE49-F238E27FC236}">
                <a16:creationId xmlns:a16="http://schemas.microsoft.com/office/drawing/2014/main" id="{5C841098-6121-CEF2-BEFF-28B606ABB621}"/>
              </a:ext>
            </a:extLst>
          </p:cNvPr>
          <p:cNvSpPr>
            <a:spLocks noGrp="1"/>
          </p:cNvSpPr>
          <p:nvPr>
            <p:ph idx="1"/>
          </p:nvPr>
        </p:nvSpPr>
        <p:spPr/>
        <p:txBody>
          <a:bodyPr>
            <a:normAutofit/>
          </a:bodyPr>
          <a:lstStyle/>
          <a:p>
            <a:pPr>
              <a:lnSpc>
                <a:spcPct val="115000"/>
              </a:lnSpc>
            </a:pPr>
            <a:r>
              <a:rPr lang="nl-NL" sz="1800" dirty="0">
                <a:effectLst/>
                <a:latin typeface="Arial" panose="020B0604020202020204" pitchFamily="34" charset="0"/>
                <a:ea typeface="Arial" panose="020B0604020202020204" pitchFamily="34" charset="0"/>
              </a:rPr>
              <a:t>De </a:t>
            </a:r>
            <a:r>
              <a:rPr lang="nl-NL" sz="1800" b="1" dirty="0">
                <a:effectLst/>
                <a:latin typeface="Arial" panose="020B0604020202020204" pitchFamily="34" charset="0"/>
                <a:ea typeface="Arial" panose="020B0604020202020204" pitchFamily="34" charset="0"/>
              </a:rPr>
              <a:t>industriële revolutie</a:t>
            </a:r>
            <a:r>
              <a:rPr lang="nl-NL" sz="1800" dirty="0">
                <a:effectLst/>
                <a:latin typeface="Arial" panose="020B0604020202020204" pitchFamily="34" charset="0"/>
                <a:ea typeface="Arial" panose="020B0604020202020204" pitchFamily="34" charset="0"/>
              </a:rPr>
              <a:t> was de overgang van kleinschalige, ambachtelijke productie naar op grote schaal, machinaal geproduceerde goederen. Een revolutie in het algemeen is een snelle omwenteling in een relatief korte tijd. Bij de industriële revolutie duurde de omwenteling erg lang. Toch wordt er van een revolutie gesproken, omdat de gevolgen enorm groot waren. De </a:t>
            </a:r>
            <a:r>
              <a:rPr lang="nl-NL" sz="1800" dirty="0" err="1">
                <a:effectLst/>
                <a:latin typeface="Arial" panose="020B0604020202020204" pitchFamily="34" charset="0"/>
                <a:ea typeface="Arial" panose="020B0604020202020204" pitchFamily="34" charset="0"/>
              </a:rPr>
              <a:t>landbouwstedelijke</a:t>
            </a:r>
            <a:r>
              <a:rPr lang="nl-NL" sz="1800" dirty="0">
                <a:effectLst/>
                <a:latin typeface="Arial" panose="020B0604020202020204" pitchFamily="34" charset="0"/>
                <a:ea typeface="Arial" panose="020B0604020202020204" pitchFamily="34" charset="0"/>
              </a:rPr>
              <a:t> samenleving veranderde in een industriële samenleving. </a:t>
            </a:r>
          </a:p>
        </p:txBody>
      </p:sp>
    </p:spTree>
    <p:extLst>
      <p:ext uri="{BB962C8B-B14F-4D97-AF65-F5344CB8AC3E}">
        <p14:creationId xmlns:p14="http://schemas.microsoft.com/office/powerpoint/2010/main" val="3914633838"/>
      </p:ext>
    </p:extLst>
  </p:cSld>
  <p:clrMapOvr>
    <a:masterClrMapping/>
  </p:clrMapOvr>
  <mc:AlternateContent xmlns:mc="http://schemas.openxmlformats.org/markup-compatibility/2006" xmlns:p14="http://schemas.microsoft.com/office/powerpoint/2010/main">
    <mc:Choice Requires="p14">
      <p:transition spd="slow" p14:dur="2000" advTm="23744"/>
    </mc:Choice>
    <mc:Fallback xmlns="">
      <p:transition spd="slow" advTm="23744"/>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Arial"/>
              <a:buNone/>
            </a:pPr>
            <a:r>
              <a:rPr lang="nl-NL" sz="3600">
                <a:latin typeface="Arial"/>
                <a:ea typeface="Arial"/>
                <a:cs typeface="Arial"/>
                <a:sym typeface="Arial"/>
              </a:rPr>
              <a:t>Wat verandert er in de 19</a:t>
            </a:r>
            <a:r>
              <a:rPr lang="nl-NL" sz="3600" baseline="30000">
                <a:latin typeface="Arial"/>
                <a:ea typeface="Arial"/>
                <a:cs typeface="Arial"/>
                <a:sym typeface="Arial"/>
              </a:rPr>
              <a:t>e</a:t>
            </a:r>
            <a:r>
              <a:rPr lang="nl-NL" sz="3600">
                <a:latin typeface="Arial"/>
                <a:ea typeface="Arial"/>
                <a:cs typeface="Arial"/>
                <a:sym typeface="Arial"/>
              </a:rPr>
              <a:t> eeuw?</a:t>
            </a:r>
            <a:endParaRPr/>
          </a:p>
        </p:txBody>
      </p:sp>
      <p:sp>
        <p:nvSpPr>
          <p:cNvPr id="112" name="Google Shape;112;p1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nl-NL" sz="2800" dirty="0">
                <a:latin typeface="Arial"/>
                <a:ea typeface="Arial"/>
                <a:cs typeface="Arial"/>
                <a:sym typeface="Arial"/>
              </a:rPr>
              <a:t>Schaalvergroting </a:t>
            </a:r>
            <a:r>
              <a:rPr lang="nl-NL" sz="2800" dirty="0">
                <a:latin typeface="Arial"/>
                <a:ea typeface="Arial"/>
                <a:cs typeface="Arial"/>
                <a:sym typeface="Wingdings" pitchFamily="2" charset="2"/>
              </a:rPr>
              <a:t></a:t>
            </a:r>
            <a:r>
              <a:rPr lang="nl-NL" sz="2800" dirty="0">
                <a:latin typeface="Arial"/>
                <a:ea typeface="Arial"/>
                <a:cs typeface="Arial"/>
                <a:sym typeface="Arial"/>
              </a:rPr>
              <a:t> Industrie</a:t>
            </a:r>
            <a:endParaRPr dirty="0"/>
          </a:p>
          <a:p>
            <a:pPr marL="228600" lvl="0" indent="-228600" algn="l" rtl="0">
              <a:lnSpc>
                <a:spcPct val="90000"/>
              </a:lnSpc>
              <a:spcBef>
                <a:spcPts val="1000"/>
              </a:spcBef>
              <a:spcAft>
                <a:spcPts val="0"/>
              </a:spcAft>
              <a:buClr>
                <a:schemeClr val="dk1"/>
              </a:buClr>
              <a:buSzPts val="2800"/>
              <a:buChar char="•"/>
            </a:pPr>
            <a:r>
              <a:rPr lang="nl-NL" sz="2800" dirty="0">
                <a:latin typeface="Arial"/>
                <a:ea typeface="Arial"/>
                <a:cs typeface="Arial"/>
                <a:sym typeface="Arial"/>
              </a:rPr>
              <a:t>Ontstaan van industriële samenleving </a:t>
            </a:r>
            <a:r>
              <a:rPr lang="nl-NL" sz="2800" dirty="0">
                <a:latin typeface="Arial"/>
                <a:ea typeface="Arial"/>
                <a:cs typeface="Arial"/>
                <a:sym typeface="Wingdings" pitchFamily="2" charset="2"/>
              </a:rPr>
              <a:t></a:t>
            </a:r>
            <a:r>
              <a:rPr lang="nl-NL" sz="2800" dirty="0">
                <a:latin typeface="Arial"/>
                <a:ea typeface="Arial"/>
                <a:cs typeface="Arial"/>
                <a:sym typeface="Arial"/>
              </a:rPr>
              <a:t> Wat houdt dat in?</a:t>
            </a:r>
            <a:endParaRPr dirty="0"/>
          </a:p>
          <a:p>
            <a:pPr marL="228600" lvl="0" indent="-228600" algn="l" rtl="0">
              <a:lnSpc>
                <a:spcPct val="90000"/>
              </a:lnSpc>
              <a:spcBef>
                <a:spcPts val="1000"/>
              </a:spcBef>
              <a:spcAft>
                <a:spcPts val="0"/>
              </a:spcAft>
              <a:buClr>
                <a:schemeClr val="dk1"/>
              </a:buClr>
              <a:buSzPts val="2800"/>
              <a:buChar char="•"/>
            </a:pPr>
            <a:r>
              <a:rPr lang="nl-NL" sz="2800" dirty="0">
                <a:latin typeface="Arial"/>
                <a:ea typeface="Arial"/>
                <a:cs typeface="Arial"/>
                <a:sym typeface="Arial"/>
              </a:rPr>
              <a:t>Ontstaan van middenklasse: tussen arbeiders &amp; fabriekseigenaren</a:t>
            </a:r>
            <a:endParaRPr dirty="0"/>
          </a:p>
          <a:p>
            <a:pPr marL="228600" lvl="0" indent="-50800" algn="l" rtl="0">
              <a:lnSpc>
                <a:spcPct val="90000"/>
              </a:lnSpc>
              <a:spcBef>
                <a:spcPts val="1000"/>
              </a:spcBef>
              <a:spcAft>
                <a:spcPts val="0"/>
              </a:spcAft>
              <a:buClr>
                <a:schemeClr val="dk1"/>
              </a:buClr>
              <a:buSzPts val="2800"/>
              <a:buNone/>
            </a:pPr>
            <a:endParaRPr sz="2800" dirty="0">
              <a:latin typeface="Arial"/>
              <a:ea typeface="Arial"/>
              <a:cs typeface="Arial"/>
              <a:sym typeface="Arial"/>
            </a:endParaRPr>
          </a:p>
          <a:p>
            <a:pPr marL="0" lvl="0" indent="0" algn="l" rtl="0">
              <a:lnSpc>
                <a:spcPct val="90000"/>
              </a:lnSpc>
              <a:spcBef>
                <a:spcPts val="1000"/>
              </a:spcBef>
              <a:spcAft>
                <a:spcPts val="0"/>
              </a:spcAft>
              <a:buClr>
                <a:schemeClr val="dk1"/>
              </a:buClr>
              <a:buSzPts val="2800"/>
              <a:buNone/>
            </a:pPr>
            <a:endParaRPr dirty="0">
              <a:latin typeface="Arial"/>
              <a:ea typeface="Arial"/>
              <a:cs typeface="Arial"/>
              <a:sym typeface="Arial"/>
            </a:endParaRPr>
          </a:p>
        </p:txBody>
      </p:sp>
      <p:pic>
        <p:nvPicPr>
          <p:cNvPr id="113" name="Google Shape;113;p17"/>
          <p:cNvPicPr preferRelativeResize="0"/>
          <p:nvPr/>
        </p:nvPicPr>
        <p:blipFill rotWithShape="1">
          <a:blip r:embed="rId3">
            <a:alphaModFix/>
          </a:blip>
          <a:srcRect/>
          <a:stretch/>
        </p:blipFill>
        <p:spPr>
          <a:xfrm>
            <a:off x="7381878" y="3429000"/>
            <a:ext cx="4810122" cy="3429000"/>
          </a:xfrm>
          <a:prstGeom prst="rect">
            <a:avLst/>
          </a:prstGeom>
          <a:noFill/>
          <a:ln>
            <a:noFill/>
          </a:ln>
        </p:spPr>
      </p:pic>
      <p:pic>
        <p:nvPicPr>
          <p:cNvPr id="114" name="Google Shape;114;p17"/>
          <p:cNvPicPr preferRelativeResize="0"/>
          <p:nvPr/>
        </p:nvPicPr>
        <p:blipFill rotWithShape="1">
          <a:blip r:embed="rId4">
            <a:alphaModFix/>
          </a:blip>
          <a:srcRect/>
          <a:stretch/>
        </p:blipFill>
        <p:spPr>
          <a:xfrm>
            <a:off x="1384301" y="3645694"/>
            <a:ext cx="4283074" cy="3212306"/>
          </a:xfrm>
          <a:prstGeom prst="rect">
            <a:avLst/>
          </a:prstGeom>
          <a:noFill/>
          <a:ln>
            <a:noFill/>
          </a:ln>
        </p:spPr>
      </p:pic>
      <p:sp>
        <p:nvSpPr>
          <p:cNvPr id="115" name="Google Shape;115;p17"/>
          <p:cNvSpPr/>
          <p:nvPr/>
        </p:nvSpPr>
        <p:spPr>
          <a:xfrm>
            <a:off x="6040439" y="4913709"/>
            <a:ext cx="968375" cy="676275"/>
          </a:xfrm>
          <a:prstGeom prst="rightArrow">
            <a:avLst>
              <a:gd name="adj1" fmla="val 50000"/>
              <a:gd name="adj2" fmla="val 50000"/>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2000" advTm="119530"/>
    </mc:Choice>
    <mc:Fallback xmlns="">
      <p:transition spd="slow" advTm="11953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A397AC3-4DBD-55AE-36A6-503844D18742}"/>
              </a:ext>
            </a:extLst>
          </p:cNvPr>
          <p:cNvSpPr>
            <a:spLocks noGrp="1"/>
          </p:cNvSpPr>
          <p:nvPr>
            <p:ph type="title"/>
          </p:nvPr>
        </p:nvSpPr>
        <p:spPr/>
        <p:txBody>
          <a:bodyPr/>
          <a:lstStyle/>
          <a:p>
            <a:r>
              <a:rPr lang="nl-NL" dirty="0"/>
              <a:t>Oorzaken</a:t>
            </a:r>
          </a:p>
        </p:txBody>
      </p:sp>
      <p:sp>
        <p:nvSpPr>
          <p:cNvPr id="3" name="Tijdelijke aanduiding voor inhoud 2">
            <a:extLst>
              <a:ext uri="{FF2B5EF4-FFF2-40B4-BE49-F238E27FC236}">
                <a16:creationId xmlns:a16="http://schemas.microsoft.com/office/drawing/2014/main" id="{FD2BB585-5E0D-EB51-4B27-E9B5C6B5C684}"/>
              </a:ext>
            </a:extLst>
          </p:cNvPr>
          <p:cNvSpPr>
            <a:spLocks noGrp="1"/>
          </p:cNvSpPr>
          <p:nvPr>
            <p:ph idx="1"/>
          </p:nvPr>
        </p:nvSpPr>
        <p:spPr>
          <a:xfrm>
            <a:off x="1451579" y="2015732"/>
            <a:ext cx="9603275" cy="4037749"/>
          </a:xfrm>
        </p:spPr>
        <p:txBody>
          <a:bodyPr>
            <a:normAutofit fontScale="85000" lnSpcReduction="20000"/>
          </a:bodyPr>
          <a:lstStyle/>
          <a:p>
            <a:r>
              <a:rPr lang="nl-NL" sz="2000" dirty="0">
                <a:effectLst/>
                <a:latin typeface="Arial" panose="020B0604020202020204" pitchFamily="34" charset="0"/>
                <a:ea typeface="Arial" panose="020B0604020202020204" pitchFamily="34" charset="0"/>
              </a:rPr>
              <a:t>De industriële revolutie begon in Engeland rond 1750. Deze ontwikkeling begon met uitvindingen in de textielproductie en drong door in andere sectoren van de economie toen de stoommachine verbeterd was. Een stoommachine was een machine aangedreven door stoom. Door de stoommachines kon er sneller en productiever geproduceerd worden. </a:t>
            </a:r>
          </a:p>
          <a:p>
            <a:r>
              <a:rPr lang="nl-NL" sz="2000" dirty="0">
                <a:effectLst/>
                <a:latin typeface="Arial" panose="020B0604020202020204" pitchFamily="34" charset="0"/>
                <a:ea typeface="Arial" panose="020B0604020202020204" pitchFamily="34" charset="0"/>
              </a:rPr>
              <a:t>De industriële revolutie begon in Engeland rond 1750. Deze ontwikkeling begon met uitvindingen in de textielproductie en drong door in andere sectoren van de economie toen de stoommachine verbeterd was. Een stoommachine was een machine aangedreven door stoom. Door de stoommachines kon er sneller en productiever geproduceerd worden. </a:t>
            </a:r>
            <a:endParaRPr lang="nl-NL" dirty="0"/>
          </a:p>
          <a:p>
            <a:r>
              <a:rPr lang="nl-NL" dirty="0"/>
              <a:t>Naast de industriële revolutie, was er een agrarische revolutie (door een verbetering van de landbouwmethodes) en een transportrevolutie (door de bouw van kanalen en spoorlijnen). De eerste spoorlijn werd gebouwd in 1825 in Engeland. In Engeland ontstond er tevens een markteconomie. Door deze ontwikkelingen groeide Engeland uit tot het middelpunt van de wereldeconomie. Het land importeerde grondstoffen en leverde industrieproducten aan andere landen. De Engelse economie bleef groeien, net als de stedelijke bevolking. </a:t>
            </a:r>
          </a:p>
          <a:p>
            <a:endParaRPr lang="nl-NL" dirty="0"/>
          </a:p>
          <a:p>
            <a:endParaRPr lang="nl-NL" dirty="0"/>
          </a:p>
        </p:txBody>
      </p:sp>
    </p:spTree>
    <p:extLst>
      <p:ext uri="{BB962C8B-B14F-4D97-AF65-F5344CB8AC3E}">
        <p14:creationId xmlns:p14="http://schemas.microsoft.com/office/powerpoint/2010/main" val="1817889678"/>
      </p:ext>
    </p:extLst>
  </p:cSld>
  <p:clrMapOvr>
    <a:masterClrMapping/>
  </p:clrMapOvr>
  <mc:AlternateContent xmlns:mc="http://schemas.openxmlformats.org/markup-compatibility/2006" xmlns:p14="http://schemas.microsoft.com/office/powerpoint/2010/main">
    <mc:Choice Requires="p14">
      <p:transition spd="slow" p14:dur="2000" advTm="85141"/>
    </mc:Choice>
    <mc:Fallback xmlns="">
      <p:transition spd="slow" advTm="85141"/>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129;p19">
            <a:extLst>
              <a:ext uri="{FF2B5EF4-FFF2-40B4-BE49-F238E27FC236}">
                <a16:creationId xmlns:a16="http://schemas.microsoft.com/office/drawing/2014/main" id="{A975C439-69E2-9290-C359-1F7215BA7A58}"/>
              </a:ext>
            </a:extLst>
          </p:cNvPr>
          <p:cNvPicPr preferRelativeResize="0"/>
          <p:nvPr/>
        </p:nvPicPr>
        <p:blipFill rotWithShape="1">
          <a:blip r:embed="rId2">
            <a:alphaModFix/>
          </a:blip>
          <a:srcRect l="12539" r="12813"/>
          <a:stretch/>
        </p:blipFill>
        <p:spPr>
          <a:xfrm>
            <a:off x="1710829" y="0"/>
            <a:ext cx="9101138" cy="6858000"/>
          </a:xfrm>
          <a:prstGeom prst="rect">
            <a:avLst/>
          </a:prstGeom>
          <a:noFill/>
          <a:ln>
            <a:noFill/>
          </a:ln>
        </p:spPr>
      </p:pic>
    </p:spTree>
    <p:extLst>
      <p:ext uri="{BB962C8B-B14F-4D97-AF65-F5344CB8AC3E}">
        <p14:creationId xmlns:p14="http://schemas.microsoft.com/office/powerpoint/2010/main" val="3130204240"/>
      </p:ext>
    </p:extLst>
  </p:cSld>
  <p:clrMapOvr>
    <a:masterClrMapping/>
  </p:clrMapOvr>
  <mc:AlternateContent xmlns:mc="http://schemas.openxmlformats.org/markup-compatibility/2006" xmlns:p14="http://schemas.microsoft.com/office/powerpoint/2010/main">
    <mc:Choice Requires="p14">
      <p:transition spd="slow" p14:dur="2000" advTm="89237"/>
    </mc:Choice>
    <mc:Fallback xmlns="">
      <p:transition spd="slow" advTm="89237"/>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724E2D-28B6-CF35-15C0-6B662181AFF3}"/>
              </a:ext>
            </a:extLst>
          </p:cNvPr>
          <p:cNvSpPr>
            <a:spLocks noGrp="1"/>
          </p:cNvSpPr>
          <p:nvPr>
            <p:ph type="title"/>
          </p:nvPr>
        </p:nvSpPr>
        <p:spPr>
          <a:xfrm>
            <a:off x="1294362" y="2776194"/>
            <a:ext cx="9603275" cy="1049235"/>
          </a:xfrm>
        </p:spPr>
        <p:txBody>
          <a:bodyPr>
            <a:normAutofit fontScale="90000"/>
          </a:bodyPr>
          <a:lstStyle/>
          <a:p>
            <a:pPr algn="ctr"/>
            <a:r>
              <a:rPr lang="nl-NL" dirty="0"/>
              <a:t>Opkomst van de politiek-maatschappelijke stromingen: nationalisme, liberalisme, socialisme, confessionalisme, feminisme.</a:t>
            </a:r>
            <a:br>
              <a:rPr lang="nl-NL" dirty="0"/>
            </a:br>
            <a:endParaRPr lang="nl-NL" dirty="0"/>
          </a:p>
        </p:txBody>
      </p:sp>
    </p:spTree>
    <p:extLst>
      <p:ext uri="{BB962C8B-B14F-4D97-AF65-F5344CB8AC3E}">
        <p14:creationId xmlns:p14="http://schemas.microsoft.com/office/powerpoint/2010/main" val="217207346"/>
      </p:ext>
    </p:extLst>
  </p:cSld>
  <p:clrMapOvr>
    <a:masterClrMapping/>
  </p:clrMapOvr>
  <mc:AlternateContent xmlns:mc="http://schemas.openxmlformats.org/markup-compatibility/2006" xmlns:p14="http://schemas.microsoft.com/office/powerpoint/2010/main">
    <mc:Choice Requires="p14">
      <p:transition spd="slow" p14:dur="2000" advTm="23136"/>
    </mc:Choice>
    <mc:Fallback xmlns="">
      <p:transition spd="slow" advTm="23136"/>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2.5|7.4|31.7"/>
</p:tagLst>
</file>

<file path=ppt/theme/theme1.xml><?xml version="1.0" encoding="utf-8"?>
<a:theme xmlns:a="http://schemas.openxmlformats.org/drawingml/2006/main" name="Galerie">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thema 2013 - 202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Galerie</Template>
  <TotalTime>1637</TotalTime>
  <Words>2824</Words>
  <Application>Microsoft Macintosh PowerPoint</Application>
  <PresentationFormat>Breedbeeld</PresentationFormat>
  <Paragraphs>147</Paragraphs>
  <Slides>39</Slides>
  <Notes>10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39</vt:i4>
      </vt:variant>
    </vt:vector>
  </HeadingPairs>
  <TitlesOfParts>
    <vt:vector size="43" baseType="lpstr">
      <vt:lpstr>Arial</vt:lpstr>
      <vt:lpstr>Calibri</vt:lpstr>
      <vt:lpstr>Gill Sans MT</vt:lpstr>
      <vt:lpstr>Galerie</vt:lpstr>
      <vt:lpstr>Tijdvak 8 Burgers  &amp;  Stoommachines</vt:lpstr>
      <vt:lpstr>Kenmerkende aspecten</vt:lpstr>
      <vt:lpstr>De industriële revolutie die in de westerse wereld de basis legde voor een industriële samenleving.  </vt:lpstr>
      <vt:lpstr>PowerPoint-presentatie</vt:lpstr>
      <vt:lpstr>De Industriële revolutie</vt:lpstr>
      <vt:lpstr>Wat verandert er in de 19e eeuw?</vt:lpstr>
      <vt:lpstr>Oorzaken</vt:lpstr>
      <vt:lpstr>PowerPoint-presentatie</vt:lpstr>
      <vt:lpstr>Opkomst van de politiek-maatschappelijke stromingen: nationalisme, liberalisme, socialisme, confessionalisme, feminisme. </vt:lpstr>
      <vt:lpstr>Oorzaken</vt:lpstr>
      <vt:lpstr>Politiek-Maatschappelijke stromingen</vt:lpstr>
      <vt:lpstr>Liberalisme</vt:lpstr>
      <vt:lpstr>Liberalen </vt:lpstr>
      <vt:lpstr>Nationalisme</vt:lpstr>
      <vt:lpstr>Nationalisten</vt:lpstr>
      <vt:lpstr>Conservatisme/Confessionalisme</vt:lpstr>
      <vt:lpstr>Conservatisme</vt:lpstr>
      <vt:lpstr>Confessionalisme</vt:lpstr>
      <vt:lpstr>Socialisme</vt:lpstr>
      <vt:lpstr>Socialisme</vt:lpstr>
      <vt:lpstr>Voortschrijdende democratisering, met deelname van steeds meer mannen en vrouwen aan het politiek proces.  </vt:lpstr>
      <vt:lpstr>Situatie Nederland</vt:lpstr>
      <vt:lpstr>Revolutiejaar 1848</vt:lpstr>
      <vt:lpstr>Democratie?</vt:lpstr>
      <vt:lpstr>De Opkomst van emancipatiebewegingen</vt:lpstr>
      <vt:lpstr>Oorzaken</vt:lpstr>
      <vt:lpstr>Schoolstrijd</vt:lpstr>
      <vt:lpstr>Feminisme (1)</vt:lpstr>
      <vt:lpstr>Feminisme (2)</vt:lpstr>
      <vt:lpstr>Verzuilde samenleving</vt:lpstr>
      <vt:lpstr>Discussies over de sociale kwestie</vt:lpstr>
      <vt:lpstr>De sociale kwestie</vt:lpstr>
      <vt:lpstr>Oorzaken </vt:lpstr>
      <vt:lpstr>Sociale wetgeving</vt:lpstr>
      <vt:lpstr>Vakbonden</vt:lpstr>
      <vt:lpstr>De moderne vorm van imperialisme die verband hield met de industrialisatie </vt:lpstr>
      <vt:lpstr>Imperialisme</vt:lpstr>
      <vt:lpstr>Oorzaken Modern Imperialisme</vt:lpstr>
      <vt:lpstr>Gevolgen van het Modern Imperialisme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Tijdvak 8 Burgers  &amp;  Stoommachines</dc:title>
  <dc:creator>Floor Stoffels</dc:creator>
  <cp:lastModifiedBy>Floor Stoffels</cp:lastModifiedBy>
  <cp:revision>7</cp:revision>
  <dcterms:created xsi:type="dcterms:W3CDTF">2023-02-06T09:58:53Z</dcterms:created>
  <dcterms:modified xsi:type="dcterms:W3CDTF">2023-03-31T18:50:29Z</dcterms:modified>
</cp:coreProperties>
</file>