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39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40"/>
      <p:bold r:id="rId41"/>
      <p:italic r:id="rId42"/>
      <p:boldItalic r:id="rId43"/>
    </p:embeddedFont>
    <p:embeddedFont>
      <p:font typeface="PT Sans Narrow" panose="020B0506020203020204" pitchFamily="34" charset="77"/>
      <p:regular r:id="rId44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5"/>
  </p:normalViewPr>
  <p:slideViewPr>
    <p:cSldViewPr snapToGrid="0">
      <p:cViewPr varScale="1">
        <p:scale>
          <a:sx n="135" d="100"/>
          <a:sy n="135" d="100"/>
        </p:scale>
        <p:origin x="96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25bbfb1bae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25bbfb1bae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25bbfb1bae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25bbfb1bae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25bbfb1bae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25bbfb1bae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25bbfb1bae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25bbfb1bae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25bbfb1bae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25bbfb1bae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25bbfb1bae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25bbfb1bae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25bbfb1bae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25bbfb1bae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25bbfb1bae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25bbfb1bae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25bbfb1bae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25bbfb1bae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25bbfb1bae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25bbfb1bae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25bbfb1bae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25bbfb1bae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5bbfb1bae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25bbfb1bae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25bbfb1bae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25bbfb1bae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25bbfb1bae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25bbfb1bae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25bbfb1bae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25bbfb1bae_0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25bbfb1bae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25bbfb1bae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25bbfb1bae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25bbfb1bae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25bbfb1bae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25bbfb1bae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25bbfb1bae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125bbfb1bae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25bbfb1bae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125bbfb1bae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25bbfb1bae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125bbfb1bae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25bbfb1bae_0_5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125bbfb1bae_0_5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25bbfb1bae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25bbfb1bae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25bbfb1bae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125bbfb1bae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25bbfb1bae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125bbfb1bae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25bbfb1bae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125bbfb1bae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25bbfb1bae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125bbfb1bae_0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25bbfb1bae_0_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125bbfb1bae_0_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25bbfb1bae_0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125bbfb1bae_0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25bbfb1bae_0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125bbfb1bae_0_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25bbfb1bae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25bbfb1bae_0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25bbfb1bae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25bbfb1bae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25bbfb1bae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25bbfb1bae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25bbfb1bae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25bbfb1bae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25bbfb1bae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25bbfb1bae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25bbfb1bae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25bbfb1bae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25bbfb1bae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25bbfb1bae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Staatsinrichting van Nederland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0"/>
          <p:cNvSpPr txBox="1">
            <a:spLocks noGrp="1"/>
          </p:cNvSpPr>
          <p:nvPr>
            <p:ph type="title"/>
          </p:nvPr>
        </p:nvSpPr>
        <p:spPr>
          <a:xfrm>
            <a:off x="311700" y="22130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Censuskiesrecht</a:t>
            </a:r>
            <a:endParaRPr/>
          </a:p>
        </p:txBody>
      </p:sp>
      <p:pic>
        <p:nvPicPr>
          <p:cNvPr id="224" name="Google Shape;22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28700"/>
            <a:ext cx="7000875" cy="2287875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5" name="Google Shape;22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4982" y="3297950"/>
            <a:ext cx="7706392" cy="184555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1"/>
          <p:cNvSpPr txBox="1">
            <a:spLocks noGrp="1"/>
          </p:cNvSpPr>
          <p:nvPr>
            <p:ph type="title"/>
          </p:nvPr>
        </p:nvSpPr>
        <p:spPr>
          <a:xfrm>
            <a:off x="311700" y="886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Grondwet van 1887</a:t>
            </a:r>
            <a:endParaRPr/>
          </a:p>
        </p:txBody>
      </p:sp>
      <p:pic>
        <p:nvPicPr>
          <p:cNvPr id="231" name="Google Shape;23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313" y="796025"/>
            <a:ext cx="7791412" cy="434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Algemeen (mannen)kiesrecht</a:t>
            </a:r>
            <a:endParaRPr/>
          </a:p>
        </p:txBody>
      </p:sp>
      <p:pic>
        <p:nvPicPr>
          <p:cNvPr id="237" name="Google Shape;23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" y="1655600"/>
            <a:ext cx="8915400" cy="25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3"/>
          <p:cNvSpPr txBox="1">
            <a:spLocks noGrp="1"/>
          </p:cNvSpPr>
          <p:nvPr>
            <p:ph type="title"/>
          </p:nvPr>
        </p:nvSpPr>
        <p:spPr>
          <a:xfrm>
            <a:off x="0" y="48675"/>
            <a:ext cx="91440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Kiessystemen: districten &amp; evenredige vertegenwoordiging</a:t>
            </a:r>
            <a:endParaRPr/>
          </a:p>
        </p:txBody>
      </p:sp>
      <p:pic>
        <p:nvPicPr>
          <p:cNvPr id="243" name="Google Shape;24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56075"/>
            <a:ext cx="7633599" cy="239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43"/>
          <p:cNvPicPr preferRelativeResize="0"/>
          <p:nvPr/>
        </p:nvPicPr>
        <p:blipFill rotWithShape="1">
          <a:blip r:embed="rId4">
            <a:alphaModFix/>
          </a:blip>
          <a:srcRect b="13442"/>
          <a:stretch/>
        </p:blipFill>
        <p:spPr>
          <a:xfrm>
            <a:off x="4616675" y="2939150"/>
            <a:ext cx="4527324" cy="220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448625"/>
            <a:ext cx="4660375" cy="11854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4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52" name="Google Shape;25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707" y="0"/>
            <a:ext cx="882058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59" name="Google Shape;25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1509"/>
            <a:ext cx="9144001" cy="4740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6"/>
          <p:cNvSpPr txBox="1">
            <a:spLocks noGrp="1"/>
          </p:cNvSpPr>
          <p:nvPr>
            <p:ph type="title"/>
          </p:nvPr>
        </p:nvSpPr>
        <p:spPr>
          <a:xfrm>
            <a:off x="179050" y="1716300"/>
            <a:ext cx="8520600" cy="16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Parlement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Regering</a:t>
            </a:r>
            <a:endParaRPr/>
          </a:p>
        </p:txBody>
      </p:sp>
      <p:pic>
        <p:nvPicPr>
          <p:cNvPr id="265" name="Google Shape;26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1547" y="0"/>
            <a:ext cx="620245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7"/>
          <p:cNvSpPr txBox="1">
            <a:spLocks noGrp="1"/>
          </p:cNvSpPr>
          <p:nvPr>
            <p:ph type="title"/>
          </p:nvPr>
        </p:nvSpPr>
        <p:spPr>
          <a:xfrm>
            <a:off x="311700" y="20010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Parlementaire democratie</a:t>
            </a:r>
            <a:endParaRPr/>
          </a:p>
        </p:txBody>
      </p:sp>
      <p:pic>
        <p:nvPicPr>
          <p:cNvPr id="271" name="Google Shape;27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5250" y="763950"/>
            <a:ext cx="6633499" cy="428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Oefenvraag</a:t>
            </a:r>
            <a:endParaRPr/>
          </a:p>
        </p:txBody>
      </p:sp>
      <p:pic>
        <p:nvPicPr>
          <p:cNvPr id="277" name="Google Shape;27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1075" y="1246413"/>
            <a:ext cx="7181850" cy="275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Taken van de Eerste en de Tweede Kamer</a:t>
            </a:r>
            <a:endParaRPr/>
          </a:p>
        </p:txBody>
      </p:sp>
      <p:pic>
        <p:nvPicPr>
          <p:cNvPr id="283" name="Google Shape;28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25" y="1387675"/>
            <a:ext cx="8820150" cy="318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>
            <a:spLocks noGrp="1"/>
          </p:cNvSpPr>
          <p:nvPr>
            <p:ph type="title"/>
          </p:nvPr>
        </p:nvSpPr>
        <p:spPr>
          <a:xfrm>
            <a:off x="311700" y="10685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Staatsinrichting van Nederland</a:t>
            </a:r>
            <a:endParaRPr/>
          </a:p>
        </p:txBody>
      </p:sp>
      <p:pic>
        <p:nvPicPr>
          <p:cNvPr id="171" name="Google Shape;17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25" y="763200"/>
            <a:ext cx="8496341" cy="43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0"/>
          <p:cNvSpPr txBox="1">
            <a:spLocks noGrp="1"/>
          </p:cNvSpPr>
          <p:nvPr>
            <p:ph type="title"/>
          </p:nvPr>
        </p:nvSpPr>
        <p:spPr>
          <a:xfrm>
            <a:off x="0" y="0"/>
            <a:ext cx="26907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Wetsvoorstellen</a:t>
            </a:r>
            <a:endParaRPr/>
          </a:p>
        </p:txBody>
      </p:sp>
      <p:pic>
        <p:nvPicPr>
          <p:cNvPr id="289" name="Google Shape;28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5775" y="0"/>
            <a:ext cx="537822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49163"/>
            <a:ext cx="3765775" cy="224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Bijzondere rechten van de Tweede Kamer</a:t>
            </a:r>
            <a:endParaRPr/>
          </a:p>
        </p:txBody>
      </p:sp>
      <p:pic>
        <p:nvPicPr>
          <p:cNvPr id="296" name="Google Shape;29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838" y="1900238"/>
            <a:ext cx="8696325" cy="134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2"/>
          <p:cNvSpPr txBox="1">
            <a:spLocks noGrp="1"/>
          </p:cNvSpPr>
          <p:nvPr>
            <p:ph type="title"/>
          </p:nvPr>
        </p:nvSpPr>
        <p:spPr>
          <a:xfrm>
            <a:off x="117800" y="2613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Wie mag nou precies wat?</a:t>
            </a:r>
            <a:endParaRPr/>
          </a:p>
        </p:txBody>
      </p:sp>
      <p:pic>
        <p:nvPicPr>
          <p:cNvPr id="302" name="Google Shape;302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61715" y="1765525"/>
            <a:ext cx="6005290" cy="337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3550" y="0"/>
            <a:ext cx="4585675" cy="373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3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Scheiding der machten</a:t>
            </a:r>
            <a:endParaRPr/>
          </a:p>
        </p:txBody>
      </p:sp>
      <p:pic>
        <p:nvPicPr>
          <p:cNvPr id="309" name="Google Shape;30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8075" y="0"/>
            <a:ext cx="5445925" cy="405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1425" y="4051525"/>
            <a:ext cx="5309598" cy="109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550425"/>
            <a:ext cx="3805925" cy="139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Politieke stromingen</a:t>
            </a:r>
            <a:endParaRPr/>
          </a:p>
        </p:txBody>
      </p:sp>
      <p:sp>
        <p:nvSpPr>
          <p:cNvPr id="317" name="Google Shape;317;p5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Belangrijkste: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Liberalisme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Confessionalisme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nl"/>
              <a:t>Socialisme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18" name="Google Shape;318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0825" y="0"/>
            <a:ext cx="413317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969750"/>
            <a:ext cx="5082276" cy="217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Politieke partijen en standpunten</a:t>
            </a:r>
            <a:endParaRPr/>
          </a:p>
        </p:txBody>
      </p:sp>
      <p:sp>
        <p:nvSpPr>
          <p:cNvPr id="325" name="Google Shape;325;p5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26" name="Google Shape;32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66321"/>
            <a:ext cx="9143999" cy="3632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6"/>
          <p:cNvSpPr txBox="1">
            <a:spLocks noGrp="1"/>
          </p:cNvSpPr>
          <p:nvPr>
            <p:ph type="title"/>
          </p:nvPr>
        </p:nvSpPr>
        <p:spPr>
          <a:xfrm>
            <a:off x="311700" y="73285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Staatshoofden van Nederland</a:t>
            </a:r>
            <a:endParaRPr/>
          </a:p>
        </p:txBody>
      </p:sp>
      <p:pic>
        <p:nvPicPr>
          <p:cNvPr id="332" name="Google Shape;33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58775"/>
            <a:ext cx="7066901" cy="338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1450" y="316363"/>
            <a:ext cx="1159125" cy="1540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0849" y="106561"/>
            <a:ext cx="1313350" cy="113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54202" y="39753"/>
            <a:ext cx="1159124" cy="151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25701" y="1501913"/>
            <a:ext cx="1216975" cy="1323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5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14047" y="2520725"/>
            <a:ext cx="1159125" cy="1232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5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54620" y="3582442"/>
            <a:ext cx="1159125" cy="1490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7"/>
          <p:cNvSpPr txBox="1">
            <a:spLocks noGrp="1"/>
          </p:cNvSpPr>
          <p:nvPr>
            <p:ph type="title"/>
          </p:nvPr>
        </p:nvSpPr>
        <p:spPr>
          <a:xfrm>
            <a:off x="311700" y="2162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Klassieke en sociale grondrechten (1)</a:t>
            </a:r>
            <a:endParaRPr/>
          </a:p>
        </p:txBody>
      </p:sp>
      <p:pic>
        <p:nvPicPr>
          <p:cNvPr id="344" name="Google Shape;34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600" y="923625"/>
            <a:ext cx="7372826" cy="421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Klassieke en sociale grondrechten (2)</a:t>
            </a:r>
            <a:endParaRPr/>
          </a:p>
        </p:txBody>
      </p:sp>
      <p:sp>
        <p:nvSpPr>
          <p:cNvPr id="350" name="Google Shape;350;p5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51" name="Google Shape;351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588" y="1068588"/>
            <a:ext cx="8886825" cy="381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73262"/>
            <a:ext cx="9144000" cy="2996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>
            <a:spLocks noGrp="1"/>
          </p:cNvSpPr>
          <p:nvPr>
            <p:ph type="title"/>
          </p:nvPr>
        </p:nvSpPr>
        <p:spPr>
          <a:xfrm>
            <a:off x="107600" y="66955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Nederland onder Willem II</a:t>
            </a:r>
            <a:endParaRPr/>
          </a:p>
        </p:txBody>
      </p:sp>
      <p:pic>
        <p:nvPicPr>
          <p:cNvPr id="177" name="Google Shape;17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59375"/>
            <a:ext cx="7684624" cy="358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4625" y="0"/>
            <a:ext cx="1459375" cy="1939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Botsende grondrechten</a:t>
            </a:r>
            <a:endParaRPr/>
          </a:p>
        </p:txBody>
      </p:sp>
      <p:pic>
        <p:nvPicPr>
          <p:cNvPr id="362" name="Google Shape;362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" y="2209800"/>
            <a:ext cx="874395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61"/>
          <p:cNvSpPr txBox="1">
            <a:spLocks noGrp="1"/>
          </p:cNvSpPr>
          <p:nvPr>
            <p:ph type="title"/>
          </p:nvPr>
        </p:nvSpPr>
        <p:spPr>
          <a:xfrm>
            <a:off x="311700" y="1772700"/>
            <a:ext cx="8520600" cy="15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Industrialisatie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arbeid</a:t>
            </a:r>
            <a:endParaRPr/>
          </a:p>
        </p:txBody>
      </p:sp>
      <p:pic>
        <p:nvPicPr>
          <p:cNvPr id="368" name="Google Shape;368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0250" y="0"/>
            <a:ext cx="58737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4058" y="0"/>
            <a:ext cx="632993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62"/>
          <p:cNvSpPr txBox="1">
            <a:spLocks noGrp="1"/>
          </p:cNvSpPr>
          <p:nvPr>
            <p:ph type="title"/>
          </p:nvPr>
        </p:nvSpPr>
        <p:spPr>
          <a:xfrm>
            <a:off x="311700" y="1772700"/>
            <a:ext cx="8520600" cy="15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Industrialisatie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arbeid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Oefenvraag</a:t>
            </a:r>
            <a:endParaRPr/>
          </a:p>
        </p:txBody>
      </p:sp>
      <p:pic>
        <p:nvPicPr>
          <p:cNvPr id="380" name="Google Shape;380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725" y="1322225"/>
            <a:ext cx="7248525" cy="319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53675" cy="4288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3978" y="4015175"/>
            <a:ext cx="5338375" cy="112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8775" y="487850"/>
            <a:ext cx="2095500" cy="269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5"/>
          <p:cNvSpPr txBox="1">
            <a:spLocks noGrp="1"/>
          </p:cNvSpPr>
          <p:nvPr>
            <p:ph type="title"/>
          </p:nvPr>
        </p:nvSpPr>
        <p:spPr>
          <a:xfrm>
            <a:off x="636975" y="465350"/>
            <a:ext cx="2534400" cy="16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Verzuiling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&amp;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ontzuiling </a:t>
            </a:r>
            <a:endParaRPr/>
          </a:p>
        </p:txBody>
      </p:sp>
      <p:pic>
        <p:nvPicPr>
          <p:cNvPr id="393" name="Google Shape;393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48025"/>
            <a:ext cx="3651050" cy="2495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1050" y="0"/>
            <a:ext cx="54929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Emancipatie</a:t>
            </a:r>
            <a:endParaRPr/>
          </a:p>
        </p:txBody>
      </p:sp>
      <p:pic>
        <p:nvPicPr>
          <p:cNvPr id="400" name="Google Shape;400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5295" y="0"/>
            <a:ext cx="536870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025" y="1111675"/>
            <a:ext cx="2917425" cy="377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De schoolstrijd </a:t>
            </a:r>
            <a:endParaRPr/>
          </a:p>
        </p:txBody>
      </p:sp>
      <p:pic>
        <p:nvPicPr>
          <p:cNvPr id="407" name="Google Shape;407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8052" y="0"/>
            <a:ext cx="542594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447125"/>
            <a:ext cx="3413253" cy="2930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De grondwet van 1848</a:t>
            </a:r>
            <a:endParaRPr/>
          </a:p>
        </p:txBody>
      </p:sp>
      <p:pic>
        <p:nvPicPr>
          <p:cNvPr id="184" name="Google Shape;18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75" y="1655600"/>
            <a:ext cx="8963025" cy="25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Wat verandert er? (1)</a:t>
            </a:r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1" name="Google Shape;19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825" y="1266313"/>
            <a:ext cx="8896350" cy="35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Oefenvragen</a:t>
            </a:r>
            <a:endParaRPr/>
          </a:p>
        </p:txBody>
      </p:sp>
      <p:pic>
        <p:nvPicPr>
          <p:cNvPr id="197" name="Google Shape;19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8163" y="1123950"/>
            <a:ext cx="7191375" cy="401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7"/>
          <p:cNvSpPr txBox="1">
            <a:spLocks noGrp="1"/>
          </p:cNvSpPr>
          <p:nvPr>
            <p:ph type="title"/>
          </p:nvPr>
        </p:nvSpPr>
        <p:spPr>
          <a:xfrm>
            <a:off x="311700" y="12865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Wat verandert er? (2)</a:t>
            </a:r>
            <a:endParaRPr/>
          </a:p>
        </p:txBody>
      </p:sp>
      <p:sp>
        <p:nvSpPr>
          <p:cNvPr id="203" name="Google Shape;203;p3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04" name="Google Shape;20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888" y="836050"/>
            <a:ext cx="8220214" cy="4307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8"/>
          <p:cNvSpPr txBox="1">
            <a:spLocks noGrp="1"/>
          </p:cNvSpPr>
          <p:nvPr>
            <p:ph type="title"/>
          </p:nvPr>
        </p:nvSpPr>
        <p:spPr>
          <a:xfrm>
            <a:off x="311700" y="11845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Nederland onder Willem III</a:t>
            </a:r>
            <a:endParaRPr/>
          </a:p>
        </p:txBody>
      </p:sp>
      <p:pic>
        <p:nvPicPr>
          <p:cNvPr id="210" name="Google Shape;21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25850"/>
            <a:ext cx="6932550" cy="431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2550" y="0"/>
            <a:ext cx="2211450" cy="191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9"/>
          <p:cNvSpPr txBox="1">
            <a:spLocks noGrp="1"/>
          </p:cNvSpPr>
          <p:nvPr>
            <p:ph type="title"/>
          </p:nvPr>
        </p:nvSpPr>
        <p:spPr>
          <a:xfrm>
            <a:off x="311700" y="2715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Koning &amp; Parlement</a:t>
            </a:r>
            <a:endParaRPr/>
          </a:p>
        </p:txBody>
      </p:sp>
      <p:sp>
        <p:nvSpPr>
          <p:cNvPr id="217" name="Google Shape;217;p3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18" name="Google Shape;21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" y="1152425"/>
            <a:ext cx="8915400" cy="38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124</Words>
  <Application>Microsoft Macintosh PowerPoint</Application>
  <PresentationFormat>Diavoorstelling (16:9)</PresentationFormat>
  <Paragraphs>45</Paragraphs>
  <Slides>37</Slides>
  <Notes>37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1" baseType="lpstr">
      <vt:lpstr>Arial</vt:lpstr>
      <vt:lpstr>PT Sans Narrow</vt:lpstr>
      <vt:lpstr>Open Sans</vt:lpstr>
      <vt:lpstr>Tropic</vt:lpstr>
      <vt:lpstr>Staatsinrichting van Nederland</vt:lpstr>
      <vt:lpstr>Staatsinrichting van Nederland</vt:lpstr>
      <vt:lpstr>Nederland onder Willem II</vt:lpstr>
      <vt:lpstr>De grondwet van 1848</vt:lpstr>
      <vt:lpstr>Wat verandert er? (1)</vt:lpstr>
      <vt:lpstr>Oefenvragen</vt:lpstr>
      <vt:lpstr>Wat verandert er? (2)</vt:lpstr>
      <vt:lpstr>Nederland onder Willem III</vt:lpstr>
      <vt:lpstr>Koning &amp; Parlement</vt:lpstr>
      <vt:lpstr>Censuskiesrecht</vt:lpstr>
      <vt:lpstr>Grondwet van 1887</vt:lpstr>
      <vt:lpstr>Algemeen (mannen)kiesrecht</vt:lpstr>
      <vt:lpstr>Kiessystemen: districten &amp; evenredige vertegenwoordiging</vt:lpstr>
      <vt:lpstr>PowerPoint-presentatie</vt:lpstr>
      <vt:lpstr>PowerPoint-presentatie</vt:lpstr>
      <vt:lpstr>Parlement  en  Regering</vt:lpstr>
      <vt:lpstr>Parlementaire democratie</vt:lpstr>
      <vt:lpstr>Oefenvraag</vt:lpstr>
      <vt:lpstr>Taken van de Eerste en de Tweede Kamer</vt:lpstr>
      <vt:lpstr>Wetsvoorstellen</vt:lpstr>
      <vt:lpstr>Bijzondere rechten van de Tweede Kamer</vt:lpstr>
      <vt:lpstr>Wie mag nou precies wat?</vt:lpstr>
      <vt:lpstr>Scheiding der machten</vt:lpstr>
      <vt:lpstr>Politieke stromingen</vt:lpstr>
      <vt:lpstr>Politieke partijen en standpunten</vt:lpstr>
      <vt:lpstr>Staatshoofden van Nederland</vt:lpstr>
      <vt:lpstr>Klassieke en sociale grondrechten (1)</vt:lpstr>
      <vt:lpstr>Klassieke en sociale grondrechten (2)</vt:lpstr>
      <vt:lpstr>PowerPoint-presentatie</vt:lpstr>
      <vt:lpstr>Botsende grondrechten</vt:lpstr>
      <vt:lpstr>Industrialisatie  en  arbeid</vt:lpstr>
      <vt:lpstr>Industrialisatie  en  arbeid</vt:lpstr>
      <vt:lpstr>Oefenvraag</vt:lpstr>
      <vt:lpstr>PowerPoint-presentatie</vt:lpstr>
      <vt:lpstr>Verzuiling  &amp; ontzuiling </vt:lpstr>
      <vt:lpstr>Emancipatie</vt:lpstr>
      <vt:lpstr>De schoolstrijd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Examentraining Geschiedenis</dc:title>
  <cp:lastModifiedBy>Floor Stoffels</cp:lastModifiedBy>
  <cp:revision>3</cp:revision>
  <dcterms:modified xsi:type="dcterms:W3CDTF">2023-04-19T07:05:37Z</dcterms:modified>
</cp:coreProperties>
</file>