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2"/>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18758A-75E2-4FC3-A9AD-FD7B6867F29D}">
  <a:tblStyle styleId="{8C18758A-75E2-4FC3-A9AD-FD7B6867F2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595"/>
  </p:normalViewPr>
  <p:slideViewPr>
    <p:cSldViewPr snapToGrid="0">
      <p:cViewPr varScale="1">
        <p:scale>
          <a:sx n="137" d="100"/>
          <a:sy n="137" d="100"/>
        </p:scale>
        <p:origin x="68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517193945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517193945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b1947d06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fb1947d06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b525b59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b525b59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b47096a4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b47096a4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5253ca111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5253ca111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b47096a4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b47096a4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52ec8fd8e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52ec8fd8e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fb1947d06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fb1947d06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0fb716b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0fb716b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00fb716b3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00fb716b3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fb1947d06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fb1947d06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fb1947d06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fb1947d06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52ec8fd8e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52ec8fd8e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52ec8fd8e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52ec8fd8e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52ec8fd8e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52ec8fd8e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b1947d06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fb1947d06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fb1947d06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fb1947d06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fb1947d06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fb1947d06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fb525b593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fb525b593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b1947d06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b1947d06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b1947d06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fb1947d06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b1947d06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fb1947d06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52ec8fd8e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52ec8fd8e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fb1947d06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fb1947d06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517193945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517193945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517193945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517193945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fb1947d06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fb1947d06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nl" sz="1400">
                <a:solidFill>
                  <a:schemeClr val="dk1"/>
                </a:solidFill>
              </a:rPr>
              <a:t>De cartoon heet 'the Source' (de Bron) en is getekend door de Amerikaan Daniel Fitzpatrick voor The St. Louis Post, waarin het op 19 oktober 1930 werd gepubliceerd. In september waren er net Rijksdagverkiezingen geweest waarbij de NSDAP (de nazi-partij van Hitler) van 12 naar 107 zetels was gestegen en daarmee de op een na grootste partij werd in dat Duitse parlement.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b1947d06e_0_1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fb1947d06e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b1947d06e_0_1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fb1947d06e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lumMod val="20000"/>
            <a:lumOff val="80000"/>
            <a:alpha val="3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9175"/>
            <a:ext cx="9144000" cy="5125150"/>
          </a:xfrm>
          <a:prstGeom prst="rect">
            <a:avLst/>
          </a:prstGeom>
          <a:noFill/>
          <a:ln>
            <a:noFill/>
          </a:ln>
        </p:spPr>
      </p:pic>
      <p:sp>
        <p:nvSpPr>
          <p:cNvPr id="61" name="Google Shape;61;p14"/>
          <p:cNvSpPr txBox="1">
            <a:spLocks noGrp="1"/>
          </p:cNvSpPr>
          <p:nvPr>
            <p:ph type="ctrTitle"/>
          </p:nvPr>
        </p:nvSpPr>
        <p:spPr>
          <a:xfrm>
            <a:off x="260683" y="139772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nl"/>
              <a:t>Duitsland in Europa</a:t>
            </a:r>
            <a:endParaRPr/>
          </a:p>
          <a:p>
            <a:pPr marL="0" lvl="0" indent="0" algn="ctr" rtl="0">
              <a:spcBef>
                <a:spcPts val="0"/>
              </a:spcBef>
              <a:spcAft>
                <a:spcPts val="0"/>
              </a:spcAft>
              <a:buNone/>
            </a:pPr>
            <a:r>
              <a:rPr lang="nl"/>
              <a:t>1918 - 1991</a:t>
            </a:r>
            <a:endParaRPr/>
          </a:p>
        </p:txBody>
      </p:sp>
      <p:sp>
        <p:nvSpPr>
          <p:cNvPr id="62" name="Google Shape;62;p14"/>
          <p:cNvSpPr txBox="1">
            <a:spLocks noGrp="1"/>
          </p:cNvSpPr>
          <p:nvPr>
            <p:ph type="subTitle" idx="1"/>
          </p:nvPr>
        </p:nvSpPr>
        <p:spPr>
          <a:xfrm>
            <a:off x="311700" y="33546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nl"/>
              <a:t>Historische Context 2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Politieke verdeeldheid in Duitsland</a:t>
            </a:r>
            <a:endParaRPr/>
          </a:p>
        </p:txBody>
      </p:sp>
      <p:sp>
        <p:nvSpPr>
          <p:cNvPr id="149" name="Google Shape;149;p26"/>
          <p:cNvSpPr txBox="1">
            <a:spLocks noGrp="1"/>
          </p:cNvSpPr>
          <p:nvPr>
            <p:ph type="body" idx="1"/>
          </p:nvPr>
        </p:nvSpPr>
        <p:spPr>
          <a:xfrm>
            <a:off x="628650" y="1053820"/>
            <a:ext cx="7886700" cy="644400"/>
          </a:xfrm>
          <a:prstGeom prst="rect">
            <a:avLst/>
          </a:prstGeom>
          <a:ln w="9525" cap="flat" cmpd="sng">
            <a:solidFill>
              <a:schemeClr val="dk1"/>
            </a:solidFill>
            <a:prstDash val="solid"/>
            <a:round/>
            <a:headEnd type="none" w="sm" len="sm"/>
            <a:tailEnd type="none" w="sm" len="sm"/>
          </a:ln>
        </p:spPr>
        <p:txBody>
          <a:bodyPr spcFirstLastPara="1" wrap="square" lIns="68575" tIns="34275" rIns="68575" bIns="34275" anchor="t" anchorCtr="0">
            <a:normAutofit fontScale="85000" lnSpcReduction="20000"/>
          </a:bodyPr>
          <a:lstStyle/>
          <a:p>
            <a:pPr marL="0" lvl="0" indent="0" algn="l" rtl="0">
              <a:spcBef>
                <a:spcPts val="800"/>
              </a:spcBef>
              <a:spcAft>
                <a:spcPts val="1200"/>
              </a:spcAft>
              <a:buNone/>
            </a:pPr>
            <a:r>
              <a:rPr lang="nl"/>
              <a:t>Na de val van het keizerrijk → Machtsstrijd tussen socialisten &amp; communisten. Extremistische groeperingen proberen de macht te grijpen.</a:t>
            </a:r>
            <a:endParaRPr/>
          </a:p>
        </p:txBody>
      </p:sp>
      <p:sp>
        <p:nvSpPr>
          <p:cNvPr id="150" name="Google Shape;150;p26"/>
          <p:cNvSpPr txBox="1"/>
          <p:nvPr/>
        </p:nvSpPr>
        <p:spPr>
          <a:xfrm>
            <a:off x="1611300" y="1816375"/>
            <a:ext cx="75327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SPD (Sozialdemokratische Partei Deutschlands) </a:t>
            </a:r>
            <a:endParaRPr/>
          </a:p>
          <a:p>
            <a:pPr marL="457200" lvl="0" indent="-317500" algn="l" rtl="0">
              <a:spcBef>
                <a:spcPts val="0"/>
              </a:spcBef>
              <a:spcAft>
                <a:spcPts val="0"/>
              </a:spcAft>
              <a:buSzPts val="1400"/>
              <a:buChar char="-"/>
            </a:pPr>
            <a:r>
              <a:rPr lang="nl"/>
              <a:t>Wilde een parlementaire democratie waarin plaats was voor verschillende politieke partijen</a:t>
            </a:r>
            <a:endParaRPr/>
          </a:p>
        </p:txBody>
      </p:sp>
      <p:sp>
        <p:nvSpPr>
          <p:cNvPr id="151" name="Google Shape;151;p26"/>
          <p:cNvSpPr txBox="1"/>
          <p:nvPr/>
        </p:nvSpPr>
        <p:spPr>
          <a:xfrm>
            <a:off x="1611300" y="2765825"/>
            <a:ext cx="7532700" cy="831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KPD (Kommunistische Partei Deutschlands) </a:t>
            </a:r>
            <a:endParaRPr/>
          </a:p>
          <a:p>
            <a:pPr marL="457200" lvl="0" indent="-317500" algn="l" rtl="0">
              <a:spcBef>
                <a:spcPts val="0"/>
              </a:spcBef>
              <a:spcAft>
                <a:spcPts val="0"/>
              </a:spcAft>
              <a:buSzPts val="1400"/>
              <a:buChar char="-"/>
            </a:pPr>
            <a:r>
              <a:rPr lang="nl"/>
              <a:t>Wilde het parlement en de politieke partijen afschaffen en vervangen door 'raden, bestaande uit vertegenwoordigers van arbeiders en soldaten </a:t>
            </a:r>
            <a:endParaRPr/>
          </a:p>
        </p:txBody>
      </p:sp>
      <p:sp>
        <p:nvSpPr>
          <p:cNvPr id="152" name="Google Shape;152;p26"/>
          <p:cNvSpPr txBox="1"/>
          <p:nvPr/>
        </p:nvSpPr>
        <p:spPr>
          <a:xfrm>
            <a:off x="1611300" y="3715275"/>
            <a:ext cx="75327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Nationalisten en conservatieven wilden een eind aan de prille democratie en verlangden naar het herstel van de autoritaire keizer</a:t>
            </a:r>
            <a:endParaRPr/>
          </a:p>
        </p:txBody>
      </p:sp>
      <p:sp>
        <p:nvSpPr>
          <p:cNvPr id="153" name="Google Shape;153;p26"/>
          <p:cNvSpPr txBox="1"/>
          <p:nvPr/>
        </p:nvSpPr>
        <p:spPr>
          <a:xfrm>
            <a:off x="0" y="4449025"/>
            <a:ext cx="69024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Na de verkiezingen werd januari 1919 een nieuw parlement gekozen. Door voortdurende onrust in berlijn besloten de afgevaardigden bijeen te komen in Weimar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261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Republiek van Weimar (1919 - 1933)</a:t>
            </a:r>
            <a:endParaRPr/>
          </a:p>
          <a:p>
            <a:pPr marL="0" lvl="0" indent="0" algn="l" rtl="0">
              <a:spcBef>
                <a:spcPts val="0"/>
              </a:spcBef>
              <a:spcAft>
                <a:spcPts val="0"/>
              </a:spcAft>
              <a:buNone/>
            </a:pPr>
            <a:r>
              <a:rPr lang="nl" sz="1911"/>
              <a:t>Voor het eerst een democratie</a:t>
            </a:r>
            <a:endParaRPr sz="1911"/>
          </a:p>
        </p:txBody>
      </p:sp>
      <p:sp>
        <p:nvSpPr>
          <p:cNvPr id="159" name="Google Shape;159;p27"/>
          <p:cNvSpPr txBox="1">
            <a:spLocks noGrp="1"/>
          </p:cNvSpPr>
          <p:nvPr>
            <p:ph type="body" idx="1"/>
          </p:nvPr>
        </p:nvSpPr>
        <p:spPr>
          <a:xfrm>
            <a:off x="311700" y="1152475"/>
            <a:ext cx="46482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nl"/>
              <a:t>Nieuwe grondwet</a:t>
            </a:r>
            <a:endParaRPr/>
          </a:p>
          <a:p>
            <a:pPr marL="457200" lvl="0" indent="-342900" algn="l" rtl="0">
              <a:spcBef>
                <a:spcPts val="0"/>
              </a:spcBef>
              <a:spcAft>
                <a:spcPts val="0"/>
              </a:spcAft>
              <a:buSzPts val="1800"/>
              <a:buChar char="●"/>
            </a:pPr>
            <a:r>
              <a:rPr lang="nl"/>
              <a:t>Democratische Republiek met president</a:t>
            </a:r>
            <a:endParaRPr/>
          </a:p>
          <a:p>
            <a:pPr marL="457200" lvl="0" indent="-342900" algn="l" rtl="0">
              <a:spcBef>
                <a:spcPts val="0"/>
              </a:spcBef>
              <a:spcAft>
                <a:spcPts val="0"/>
              </a:spcAft>
              <a:buSzPts val="1800"/>
              <a:buChar char="●"/>
            </a:pPr>
            <a:r>
              <a:rPr lang="nl"/>
              <a:t>Kiesrecht man en vrouw</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nl"/>
              <a:t>Veel tegenstanders</a:t>
            </a:r>
            <a:endParaRPr/>
          </a:p>
          <a:p>
            <a:pPr marL="457200" lvl="0" indent="-342900" algn="l" rtl="0">
              <a:spcBef>
                <a:spcPts val="0"/>
              </a:spcBef>
              <a:spcAft>
                <a:spcPts val="0"/>
              </a:spcAft>
              <a:buSzPts val="1800"/>
              <a:buChar char="●"/>
            </a:pPr>
            <a:r>
              <a:rPr lang="nl"/>
              <a:t>Dolkstootlegende</a:t>
            </a:r>
            <a:endParaRPr/>
          </a:p>
          <a:p>
            <a:pPr marL="0" lvl="0" indent="0" algn="l" rtl="0">
              <a:spcBef>
                <a:spcPts val="1200"/>
              </a:spcBef>
              <a:spcAft>
                <a:spcPts val="0"/>
              </a:spcAft>
              <a:buNone/>
            </a:pPr>
            <a:endParaRPr/>
          </a:p>
          <a:p>
            <a:pPr marL="0" lvl="0" indent="0" algn="l" rtl="0">
              <a:spcBef>
                <a:spcPts val="1200"/>
              </a:spcBef>
              <a:spcAft>
                <a:spcPts val="1200"/>
              </a:spcAft>
              <a:buNone/>
            </a:pPr>
            <a:r>
              <a:rPr lang="nl"/>
              <a:t>1920: Republiek zonder Republikeinen</a:t>
            </a:r>
            <a:endParaRPr/>
          </a:p>
        </p:txBody>
      </p:sp>
      <p:sp>
        <p:nvSpPr>
          <p:cNvPr id="160" name="Google Shape;160;p27"/>
          <p:cNvSpPr txBox="1"/>
          <p:nvPr/>
        </p:nvSpPr>
        <p:spPr>
          <a:xfrm>
            <a:off x="5725200" y="0"/>
            <a:ext cx="34800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200"/>
              <a:t>De machtsstrijd was het resultaat van de abdicatie van keizer Wilhelm II en het aftreden van de kanselier prins Max van Baden op 9 november 1918, die de macht overdroeg aan Friedrich Ebert als leider van de grootste partij in het Duitse parlement. Dit halfslachtig optreden was het sein voor de Spartacusbond om op te roepen tot revolutie. Op 25 december werd de drukkerij van het SPD-blad Vorwärts bezet door de Spartacisten. </a:t>
            </a:r>
            <a:endParaRPr sz="1200"/>
          </a:p>
        </p:txBody>
      </p:sp>
      <p:pic>
        <p:nvPicPr>
          <p:cNvPr id="161" name="Google Shape;161;p27"/>
          <p:cNvPicPr preferRelativeResize="0"/>
          <p:nvPr/>
        </p:nvPicPr>
        <p:blipFill>
          <a:blip r:embed="rId3">
            <a:alphaModFix/>
          </a:blip>
          <a:stretch>
            <a:fillRect/>
          </a:stretch>
        </p:blipFill>
        <p:spPr>
          <a:xfrm>
            <a:off x="4071350" y="888225"/>
            <a:ext cx="1719165" cy="2806800"/>
          </a:xfrm>
          <a:prstGeom prst="rect">
            <a:avLst/>
          </a:prstGeom>
          <a:noFill/>
          <a:ln>
            <a:noFill/>
          </a:ln>
        </p:spPr>
      </p:pic>
      <p:pic>
        <p:nvPicPr>
          <p:cNvPr id="162" name="Google Shape;162;p27"/>
          <p:cNvPicPr preferRelativeResize="0"/>
          <p:nvPr/>
        </p:nvPicPr>
        <p:blipFill>
          <a:blip r:embed="rId4">
            <a:alphaModFix/>
          </a:blip>
          <a:stretch>
            <a:fillRect/>
          </a:stretch>
        </p:blipFill>
        <p:spPr>
          <a:xfrm>
            <a:off x="5940852" y="1939375"/>
            <a:ext cx="3048685" cy="2070933"/>
          </a:xfrm>
          <a:prstGeom prst="rect">
            <a:avLst/>
          </a:prstGeom>
          <a:noFill/>
          <a:ln>
            <a:noFill/>
          </a:ln>
        </p:spPr>
      </p:pic>
      <p:pic>
        <p:nvPicPr>
          <p:cNvPr id="163" name="Google Shape;163;p27"/>
          <p:cNvPicPr preferRelativeResize="0"/>
          <p:nvPr/>
        </p:nvPicPr>
        <p:blipFill>
          <a:blip r:embed="rId5">
            <a:alphaModFix/>
          </a:blip>
          <a:stretch>
            <a:fillRect/>
          </a:stretch>
        </p:blipFill>
        <p:spPr>
          <a:xfrm>
            <a:off x="5214925" y="3230784"/>
            <a:ext cx="3048701" cy="19127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Roaring twenties</a:t>
            </a:r>
            <a:endParaRPr/>
          </a:p>
        </p:txBody>
      </p:sp>
      <p:sp>
        <p:nvSpPr>
          <p:cNvPr id="169" name="Google Shape;169;p2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nl"/>
              <a:t>Na WO 1: </a:t>
            </a:r>
            <a:endParaRPr/>
          </a:p>
          <a:p>
            <a:pPr marL="457200" lvl="0" indent="-317500" algn="l" rtl="0">
              <a:spcBef>
                <a:spcPts val="1200"/>
              </a:spcBef>
              <a:spcAft>
                <a:spcPts val="0"/>
              </a:spcAft>
              <a:buSzPts val="1400"/>
              <a:buChar char="●"/>
            </a:pPr>
            <a:r>
              <a:rPr lang="nl"/>
              <a:t>economische groei (voornamelijk in Amerika)</a:t>
            </a:r>
            <a:endParaRPr/>
          </a:p>
          <a:p>
            <a:pPr marL="457200" lvl="0" indent="-317500" algn="l" rtl="0">
              <a:spcBef>
                <a:spcPts val="0"/>
              </a:spcBef>
              <a:spcAft>
                <a:spcPts val="0"/>
              </a:spcAft>
              <a:buSzPts val="1400"/>
              <a:buChar char="●"/>
            </a:pPr>
            <a:r>
              <a:rPr lang="nl"/>
              <a:t>Innovaties in landbouw en productie</a:t>
            </a:r>
            <a:endParaRPr/>
          </a:p>
          <a:p>
            <a:pPr marL="457200" lvl="0" indent="-317500" algn="l" rtl="0">
              <a:spcBef>
                <a:spcPts val="0"/>
              </a:spcBef>
              <a:spcAft>
                <a:spcPts val="0"/>
              </a:spcAft>
              <a:buSzPts val="1400"/>
              <a:buChar char="●"/>
            </a:pPr>
            <a:r>
              <a:rPr lang="nl"/>
              <a:t>productie neemt toe</a:t>
            </a:r>
            <a:endParaRPr/>
          </a:p>
          <a:p>
            <a:pPr marL="457200" lvl="0" indent="-317500" algn="l" rtl="0">
              <a:spcBef>
                <a:spcPts val="0"/>
              </a:spcBef>
              <a:spcAft>
                <a:spcPts val="0"/>
              </a:spcAft>
              <a:buSzPts val="1400"/>
              <a:buChar char="●"/>
            </a:pPr>
            <a:r>
              <a:rPr lang="nl"/>
              <a:t>prijzen dalen</a:t>
            </a:r>
            <a:endParaRPr/>
          </a:p>
          <a:p>
            <a:pPr marL="457200" lvl="0" indent="-317500" algn="l" rtl="0">
              <a:spcBef>
                <a:spcPts val="0"/>
              </a:spcBef>
              <a:spcAft>
                <a:spcPts val="0"/>
              </a:spcAft>
              <a:buSzPts val="1400"/>
              <a:buChar char="●"/>
            </a:pPr>
            <a:r>
              <a:rPr lang="nl"/>
              <a:t>lonen stijgen</a:t>
            </a:r>
            <a:endParaRPr/>
          </a:p>
          <a:p>
            <a:pPr marL="457200" lvl="0" indent="-317500" algn="l" rtl="0">
              <a:spcBef>
                <a:spcPts val="0"/>
              </a:spcBef>
              <a:spcAft>
                <a:spcPts val="0"/>
              </a:spcAft>
              <a:buSzPts val="1400"/>
              <a:buChar char="●"/>
            </a:pPr>
            <a:r>
              <a:rPr lang="nl"/>
              <a:t>welvaart stijgt </a:t>
            </a:r>
            <a:endParaRPr/>
          </a:p>
          <a:p>
            <a:pPr marL="0" lvl="0" indent="0" algn="l" rtl="0">
              <a:spcBef>
                <a:spcPts val="1200"/>
              </a:spcBef>
              <a:spcAft>
                <a:spcPts val="0"/>
              </a:spcAft>
              <a:buNone/>
            </a:pPr>
            <a:endParaRPr/>
          </a:p>
          <a:p>
            <a:pPr marL="0" lvl="0" indent="0" algn="l" rtl="0">
              <a:spcBef>
                <a:spcPts val="1200"/>
              </a:spcBef>
              <a:spcAft>
                <a:spcPts val="0"/>
              </a:spcAft>
              <a:buNone/>
            </a:pPr>
            <a:r>
              <a:rPr lang="nl"/>
              <a:t>Optimisme</a:t>
            </a:r>
            <a:endParaRPr/>
          </a:p>
          <a:p>
            <a:pPr marL="0" lvl="0" indent="0" algn="l" rtl="0">
              <a:spcBef>
                <a:spcPts val="1200"/>
              </a:spcBef>
              <a:spcAft>
                <a:spcPts val="1200"/>
              </a:spcAft>
              <a:buNone/>
            </a:pPr>
            <a:endParaRPr/>
          </a:p>
        </p:txBody>
      </p:sp>
      <p:pic>
        <p:nvPicPr>
          <p:cNvPr id="170" name="Google Shape;170;p28"/>
          <p:cNvPicPr preferRelativeResize="0"/>
          <p:nvPr/>
        </p:nvPicPr>
        <p:blipFill>
          <a:blip r:embed="rId3">
            <a:alphaModFix/>
          </a:blip>
          <a:stretch>
            <a:fillRect/>
          </a:stretch>
        </p:blipFill>
        <p:spPr>
          <a:xfrm>
            <a:off x="5829300" y="1421112"/>
            <a:ext cx="3314698" cy="1704299"/>
          </a:xfrm>
          <a:prstGeom prst="rect">
            <a:avLst/>
          </a:prstGeom>
          <a:noFill/>
          <a:ln>
            <a:noFill/>
          </a:ln>
        </p:spPr>
      </p:pic>
      <p:pic>
        <p:nvPicPr>
          <p:cNvPr id="171" name="Google Shape;171;p28"/>
          <p:cNvPicPr preferRelativeResize="0"/>
          <p:nvPr/>
        </p:nvPicPr>
        <p:blipFill>
          <a:blip r:embed="rId4">
            <a:alphaModFix/>
          </a:blip>
          <a:stretch>
            <a:fillRect/>
          </a:stretch>
        </p:blipFill>
        <p:spPr>
          <a:xfrm>
            <a:off x="4208477" y="3074374"/>
            <a:ext cx="4935522" cy="2069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628650" y="273850"/>
            <a:ext cx="8436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De economische situatie en de crisis van 1923 (du)</a:t>
            </a:r>
            <a:endParaRPr/>
          </a:p>
        </p:txBody>
      </p:sp>
      <p:sp>
        <p:nvSpPr>
          <p:cNvPr id="177" name="Google Shape;177;p29"/>
          <p:cNvSpPr txBox="1">
            <a:spLocks noGrp="1"/>
          </p:cNvSpPr>
          <p:nvPr>
            <p:ph type="body" idx="1"/>
          </p:nvPr>
        </p:nvSpPr>
        <p:spPr>
          <a:xfrm>
            <a:off x="628650" y="1369225"/>
            <a:ext cx="3535200" cy="3263400"/>
          </a:xfrm>
          <a:prstGeom prst="rect">
            <a:avLst/>
          </a:prstGeom>
        </p:spPr>
        <p:txBody>
          <a:bodyPr spcFirstLastPara="1" wrap="square" lIns="68575" tIns="34275" rIns="68575" bIns="34275" anchor="t" anchorCtr="0">
            <a:normAutofit/>
          </a:bodyPr>
          <a:lstStyle/>
          <a:p>
            <a:pPr marL="457200" lvl="0" indent="-323850" algn="l" rtl="0">
              <a:spcBef>
                <a:spcPts val="800"/>
              </a:spcBef>
              <a:spcAft>
                <a:spcPts val="0"/>
              </a:spcAft>
              <a:buSzPts val="1500"/>
              <a:buChar char="●"/>
            </a:pPr>
            <a:r>
              <a:rPr lang="nl" sz="1900"/>
              <a:t>Vrede van Versailles</a:t>
            </a:r>
            <a:endParaRPr sz="1900"/>
          </a:p>
          <a:p>
            <a:pPr marL="914400" lvl="1" indent="-323850" algn="l" rtl="0">
              <a:spcBef>
                <a:spcPts val="0"/>
              </a:spcBef>
              <a:spcAft>
                <a:spcPts val="0"/>
              </a:spcAft>
              <a:buSzPts val="1500"/>
              <a:buChar char="○"/>
            </a:pPr>
            <a:r>
              <a:rPr lang="nl" sz="1500"/>
              <a:t>Herstelbetalingen </a:t>
            </a:r>
            <a:endParaRPr sz="1500"/>
          </a:p>
          <a:p>
            <a:pPr marL="457200" lvl="0" indent="-323850" algn="l" rtl="0">
              <a:spcBef>
                <a:spcPts val="0"/>
              </a:spcBef>
              <a:spcAft>
                <a:spcPts val="0"/>
              </a:spcAft>
              <a:buSzPts val="1500"/>
              <a:buChar char="●"/>
            </a:pPr>
            <a:r>
              <a:rPr lang="nl" sz="1900"/>
              <a:t>Elzas-Lotharingen</a:t>
            </a:r>
            <a:endParaRPr sz="1900"/>
          </a:p>
          <a:p>
            <a:pPr marL="0" lvl="0" indent="0" algn="l" rtl="0">
              <a:spcBef>
                <a:spcPts val="1200"/>
              </a:spcBef>
              <a:spcAft>
                <a:spcPts val="0"/>
              </a:spcAft>
              <a:buNone/>
            </a:pPr>
            <a:endParaRPr sz="1900"/>
          </a:p>
          <a:p>
            <a:pPr marL="0" lvl="0" indent="0" algn="l" rtl="0">
              <a:spcBef>
                <a:spcPts val="1200"/>
              </a:spcBef>
              <a:spcAft>
                <a:spcPts val="1200"/>
              </a:spcAft>
              <a:buNone/>
            </a:pPr>
            <a:r>
              <a:rPr lang="nl" sz="1900"/>
              <a:t>Duitsland kan niet meer betalen → Bezetting van het Ruhrgebied → Stakingen → Geld bijdrukken → Hyperinflatie → Enorme economische crisis</a:t>
            </a:r>
            <a:endParaRPr sz="1900"/>
          </a:p>
        </p:txBody>
      </p:sp>
      <p:pic>
        <p:nvPicPr>
          <p:cNvPr id="178" name="Google Shape;178;p29"/>
          <p:cNvPicPr preferRelativeResize="0"/>
          <p:nvPr/>
        </p:nvPicPr>
        <p:blipFill>
          <a:blip r:embed="rId3">
            <a:alphaModFix/>
          </a:blip>
          <a:stretch>
            <a:fillRect/>
          </a:stretch>
        </p:blipFill>
        <p:spPr>
          <a:xfrm>
            <a:off x="4316250" y="1420444"/>
            <a:ext cx="4675350" cy="35065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De economische crisis van 1923</a:t>
            </a:r>
            <a:endParaRPr/>
          </a:p>
        </p:txBody>
      </p:sp>
      <p:sp>
        <p:nvSpPr>
          <p:cNvPr id="184" name="Google Shape;184;p30"/>
          <p:cNvSpPr txBox="1">
            <a:spLocks noGrp="1"/>
          </p:cNvSpPr>
          <p:nvPr>
            <p:ph type="body" idx="1"/>
          </p:nvPr>
        </p:nvSpPr>
        <p:spPr>
          <a:xfrm>
            <a:off x="628650" y="1078095"/>
            <a:ext cx="7886700" cy="596100"/>
          </a:xfrm>
          <a:prstGeom prst="rect">
            <a:avLst/>
          </a:prstGeom>
          <a:ln w="9525" cap="flat" cmpd="sng">
            <a:solidFill>
              <a:schemeClr val="dk1"/>
            </a:solidFill>
            <a:prstDash val="solid"/>
            <a:round/>
            <a:headEnd type="none" w="sm" len="sm"/>
            <a:tailEnd type="none" w="sm" len="sm"/>
          </a:ln>
        </p:spPr>
        <p:txBody>
          <a:bodyPr spcFirstLastPara="1" wrap="square" lIns="68575" tIns="34275" rIns="68575" bIns="34275" anchor="t" anchorCtr="0">
            <a:normAutofit fontScale="62500" lnSpcReduction="20000"/>
          </a:bodyPr>
          <a:lstStyle/>
          <a:p>
            <a:pPr marL="0" lvl="0" indent="0" algn="l" rtl="0">
              <a:spcBef>
                <a:spcPts val="800"/>
              </a:spcBef>
              <a:spcAft>
                <a:spcPts val="1200"/>
              </a:spcAft>
              <a:buNone/>
            </a:pPr>
            <a:r>
              <a:rPr lang="nl"/>
              <a:t>Het lukt Duitsland niet om de financiële afspraken uit het Verdrag van Versailles na te komen en de economie weer op gang te krijgen</a:t>
            </a:r>
            <a:endParaRPr/>
          </a:p>
        </p:txBody>
      </p:sp>
      <p:sp>
        <p:nvSpPr>
          <p:cNvPr id="185" name="Google Shape;185;p30"/>
          <p:cNvSpPr txBox="1"/>
          <p:nvPr/>
        </p:nvSpPr>
        <p:spPr>
          <a:xfrm>
            <a:off x="5383500" y="1956150"/>
            <a:ext cx="37605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nl"/>
              <a:t>Verlies Elzas-Lotharingen aan Frankrijk</a:t>
            </a:r>
            <a:endParaRPr/>
          </a:p>
          <a:p>
            <a:pPr marL="457200" lvl="0" indent="-317500" algn="l" rtl="0">
              <a:spcBef>
                <a:spcPts val="0"/>
              </a:spcBef>
              <a:spcAft>
                <a:spcPts val="0"/>
              </a:spcAft>
              <a:buSzPts val="1400"/>
              <a:buChar char="-"/>
            </a:pPr>
            <a:r>
              <a:rPr lang="nl"/>
              <a:t>Herstelbetalingen</a:t>
            </a:r>
            <a:endParaRPr/>
          </a:p>
        </p:txBody>
      </p:sp>
      <p:sp>
        <p:nvSpPr>
          <p:cNvPr id="186" name="Google Shape;186;p30"/>
          <p:cNvSpPr txBox="1"/>
          <p:nvPr/>
        </p:nvSpPr>
        <p:spPr>
          <a:xfrm>
            <a:off x="630800" y="1989475"/>
            <a:ext cx="4561200" cy="19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nl" sz="1600"/>
              <a:t>Frankrijk &amp; België bezetten het Ruhrgebied</a:t>
            </a:r>
            <a:endParaRPr sz="1600"/>
          </a:p>
          <a:p>
            <a:pPr marL="457200" lvl="0" indent="-330200" algn="l" rtl="0">
              <a:spcBef>
                <a:spcPts val="0"/>
              </a:spcBef>
              <a:spcAft>
                <a:spcPts val="0"/>
              </a:spcAft>
              <a:buSzPts val="1600"/>
              <a:buChar char="-"/>
            </a:pPr>
            <a:r>
              <a:rPr lang="nl" sz="1600"/>
              <a:t>Duitse regering roept arbeiders op om te gaan staken, betaalde wel de lonen door</a:t>
            </a:r>
            <a:endParaRPr sz="1600"/>
          </a:p>
          <a:p>
            <a:pPr marL="457200" lvl="0" indent="-330200" algn="l" rtl="0">
              <a:spcBef>
                <a:spcPts val="0"/>
              </a:spcBef>
              <a:spcAft>
                <a:spcPts val="0"/>
              </a:spcAft>
              <a:buSzPts val="1600"/>
              <a:buChar char="-"/>
            </a:pPr>
            <a:r>
              <a:rPr lang="nl" sz="1600"/>
              <a:t>Om de lonen te kunnen betalen werd steeds meer geld bijgedrukt. Dat zorgde voor een steeds hoger worden de inflatie → hyperinflatie</a:t>
            </a:r>
            <a:endParaRPr sz="1600"/>
          </a:p>
        </p:txBody>
      </p:sp>
      <p:sp>
        <p:nvSpPr>
          <p:cNvPr id="187" name="Google Shape;187;p30"/>
          <p:cNvSpPr txBox="1"/>
          <p:nvPr/>
        </p:nvSpPr>
        <p:spPr>
          <a:xfrm>
            <a:off x="2001600" y="4346775"/>
            <a:ext cx="6016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1600">
                <a:solidFill>
                  <a:schemeClr val="dk1"/>
                </a:solidFill>
              </a:rPr>
              <a:t>Duitsland kwam nog dieper in een economische crisis terecht</a:t>
            </a:r>
            <a:endParaRPr sz="16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Stabiele jaren 1924-1929</a:t>
            </a:r>
            <a:endParaRPr/>
          </a:p>
        </p:txBody>
      </p:sp>
      <p:sp>
        <p:nvSpPr>
          <p:cNvPr id="193" name="Google Shape;193;p31"/>
          <p:cNvSpPr txBox="1">
            <a:spLocks noGrp="1"/>
          </p:cNvSpPr>
          <p:nvPr>
            <p:ph type="body" idx="1"/>
          </p:nvPr>
        </p:nvSpPr>
        <p:spPr>
          <a:xfrm>
            <a:off x="628650" y="1369225"/>
            <a:ext cx="4678200" cy="3263400"/>
          </a:xfrm>
          <a:prstGeom prst="rect">
            <a:avLst/>
          </a:prstGeom>
        </p:spPr>
        <p:txBody>
          <a:bodyPr spcFirstLastPara="1" wrap="square" lIns="68575" tIns="34275" rIns="68575" bIns="34275" anchor="t" anchorCtr="0">
            <a:normAutofit fontScale="92500" lnSpcReduction="20000"/>
          </a:bodyPr>
          <a:lstStyle/>
          <a:p>
            <a:pPr marL="457200" lvl="0" indent="-317500" algn="l" rtl="0">
              <a:spcBef>
                <a:spcPts val="800"/>
              </a:spcBef>
              <a:spcAft>
                <a:spcPts val="0"/>
              </a:spcAft>
              <a:buSzPts val="1400"/>
              <a:buChar char="●"/>
            </a:pPr>
            <a:r>
              <a:rPr lang="nl"/>
              <a:t>Dawesplan</a:t>
            </a:r>
            <a:endParaRPr/>
          </a:p>
          <a:p>
            <a:pPr marL="914400" lvl="1" indent="-317500" algn="l" rtl="0">
              <a:spcBef>
                <a:spcPts val="0"/>
              </a:spcBef>
              <a:spcAft>
                <a:spcPts val="0"/>
              </a:spcAft>
              <a:buSzPts val="1400"/>
              <a:buChar char="○"/>
            </a:pPr>
            <a:r>
              <a:rPr lang="nl"/>
              <a:t>Einde bezetting Ruhrgebied</a:t>
            </a:r>
            <a:endParaRPr/>
          </a:p>
          <a:p>
            <a:pPr marL="914400" lvl="1" indent="-317500" algn="l" rtl="0">
              <a:spcBef>
                <a:spcPts val="0"/>
              </a:spcBef>
              <a:spcAft>
                <a:spcPts val="0"/>
              </a:spcAft>
              <a:buSzPts val="1400"/>
              <a:buChar char="○"/>
            </a:pPr>
            <a:r>
              <a:rPr lang="nl"/>
              <a:t>Lager bedrag aan herstelbetalingen, totaal bedrag blijft gelijk</a:t>
            </a:r>
            <a:endParaRPr/>
          </a:p>
          <a:p>
            <a:pPr marL="914400" lvl="1" indent="-317500" algn="l" rtl="0">
              <a:spcBef>
                <a:spcPts val="0"/>
              </a:spcBef>
              <a:spcAft>
                <a:spcPts val="0"/>
              </a:spcAft>
              <a:buSzPts val="1400"/>
              <a:buChar char="○"/>
            </a:pPr>
            <a:r>
              <a:rPr lang="nl"/>
              <a:t>Nationale Duitse bank onder toezicht</a:t>
            </a:r>
            <a:endParaRPr/>
          </a:p>
          <a:p>
            <a:pPr marL="914400" lvl="1" indent="-317500" algn="l" rtl="0">
              <a:spcBef>
                <a:spcPts val="0"/>
              </a:spcBef>
              <a:spcAft>
                <a:spcPts val="0"/>
              </a:spcAft>
              <a:buSzPts val="1400"/>
              <a:buChar char="○"/>
            </a:pPr>
            <a:r>
              <a:rPr lang="nl"/>
              <a:t>Amerikaanse leningen</a:t>
            </a:r>
            <a:endParaRPr/>
          </a:p>
          <a:p>
            <a:pPr marL="0" lvl="0" indent="0" algn="l" rtl="0">
              <a:spcBef>
                <a:spcPts val="1200"/>
              </a:spcBef>
              <a:spcAft>
                <a:spcPts val="0"/>
              </a:spcAft>
              <a:buNone/>
            </a:pPr>
            <a:endParaRPr/>
          </a:p>
          <a:p>
            <a:pPr marL="457200" lvl="0" indent="-317500" algn="l" rtl="0">
              <a:spcBef>
                <a:spcPts val="1200"/>
              </a:spcBef>
              <a:spcAft>
                <a:spcPts val="0"/>
              </a:spcAft>
              <a:buSzPts val="1400"/>
              <a:buChar char="●"/>
            </a:pPr>
            <a:r>
              <a:rPr lang="nl"/>
              <a:t>Streseman (minister van BuZa)</a:t>
            </a:r>
            <a:endParaRPr/>
          </a:p>
          <a:p>
            <a:pPr marL="914400" lvl="1" indent="-317500" algn="l" rtl="0">
              <a:spcBef>
                <a:spcPts val="0"/>
              </a:spcBef>
              <a:spcAft>
                <a:spcPts val="0"/>
              </a:spcAft>
              <a:buSzPts val="1400"/>
              <a:buChar char="○"/>
            </a:pPr>
            <a:r>
              <a:rPr lang="nl"/>
              <a:t>relaties met westerse landen verbeteren als stimulans voor de handel </a:t>
            </a:r>
            <a:endParaRPr/>
          </a:p>
          <a:p>
            <a:pPr marL="914400" lvl="1" indent="-317500" algn="l" rtl="0">
              <a:spcBef>
                <a:spcPts val="0"/>
              </a:spcBef>
              <a:spcAft>
                <a:spcPts val="0"/>
              </a:spcAft>
              <a:buSzPts val="1400"/>
              <a:buChar char="○"/>
            </a:pPr>
            <a:r>
              <a:rPr lang="nl"/>
              <a:t>huidige westgrenzen als blijvend accepteren</a:t>
            </a:r>
            <a:endParaRPr/>
          </a:p>
          <a:p>
            <a:pPr marL="0" lvl="0" indent="0" algn="l" rtl="0">
              <a:spcBef>
                <a:spcPts val="1200"/>
              </a:spcBef>
              <a:spcAft>
                <a:spcPts val="0"/>
              </a:spcAft>
              <a:buNone/>
            </a:pPr>
            <a:endParaRPr/>
          </a:p>
          <a:p>
            <a:pPr marL="0" lvl="0" indent="0" algn="l" rtl="0">
              <a:spcBef>
                <a:spcPts val="1200"/>
              </a:spcBef>
              <a:spcAft>
                <a:spcPts val="1200"/>
              </a:spcAft>
              <a:buNone/>
            </a:pPr>
            <a:r>
              <a:rPr lang="nl"/>
              <a:t>Rust hersteld en ogenschijnlijk stabiele democratie</a:t>
            </a:r>
            <a:endParaRPr/>
          </a:p>
        </p:txBody>
      </p:sp>
      <p:pic>
        <p:nvPicPr>
          <p:cNvPr id="194" name="Google Shape;194;p31"/>
          <p:cNvPicPr preferRelativeResize="0"/>
          <p:nvPr/>
        </p:nvPicPr>
        <p:blipFill>
          <a:blip r:embed="rId3">
            <a:alphaModFix/>
          </a:blip>
          <a:stretch>
            <a:fillRect/>
          </a:stretch>
        </p:blipFill>
        <p:spPr>
          <a:xfrm>
            <a:off x="5189573" y="704175"/>
            <a:ext cx="3903399" cy="37351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l"/>
              <a:t>Internationale economische crisis</a:t>
            </a:r>
            <a:endParaRPr/>
          </a:p>
        </p:txBody>
      </p:sp>
      <p:sp>
        <p:nvSpPr>
          <p:cNvPr id="200" name="Google Shape;200;p32"/>
          <p:cNvSpPr txBox="1">
            <a:spLocks noGrp="1"/>
          </p:cNvSpPr>
          <p:nvPr>
            <p:ph type="body" idx="1"/>
          </p:nvPr>
        </p:nvSpPr>
        <p:spPr>
          <a:xfrm>
            <a:off x="628650" y="1199397"/>
            <a:ext cx="7765800" cy="1627200"/>
          </a:xfrm>
          <a:prstGeom prst="rect">
            <a:avLst/>
          </a:prstGeom>
        </p:spPr>
        <p:txBody>
          <a:bodyPr spcFirstLastPara="1" wrap="square" lIns="68575" tIns="34275" rIns="68575" bIns="34275" anchor="t" anchorCtr="0">
            <a:noAutofit/>
          </a:bodyPr>
          <a:lstStyle/>
          <a:p>
            <a:pPr marL="457200" lvl="0" indent="-336232" algn="l" rtl="0">
              <a:lnSpc>
                <a:spcPct val="70000"/>
              </a:lnSpc>
              <a:spcBef>
                <a:spcPts val="800"/>
              </a:spcBef>
              <a:spcAft>
                <a:spcPts val="0"/>
              </a:spcAft>
              <a:buSzPts val="1695"/>
              <a:buChar char="●"/>
            </a:pPr>
            <a:r>
              <a:rPr lang="nl" sz="2065"/>
              <a:t>In 1929 stortte de beurs van Wall Street in → Beurskrach.</a:t>
            </a:r>
            <a:endParaRPr sz="2065"/>
          </a:p>
          <a:p>
            <a:pPr marL="457200" lvl="0" indent="-336232" algn="l" rtl="0">
              <a:lnSpc>
                <a:spcPct val="70000"/>
              </a:lnSpc>
              <a:spcBef>
                <a:spcPts val="0"/>
              </a:spcBef>
              <a:spcAft>
                <a:spcPts val="0"/>
              </a:spcAft>
              <a:buSzPts val="1695"/>
              <a:buChar char="●"/>
            </a:pPr>
            <a:r>
              <a:rPr lang="nl" sz="2065"/>
              <a:t>Duitsland werd extra hard getroffen → Waarom?</a:t>
            </a:r>
            <a:endParaRPr sz="2065"/>
          </a:p>
          <a:p>
            <a:pPr marL="457200" lvl="0" indent="-336232" algn="l" rtl="0">
              <a:lnSpc>
                <a:spcPct val="70000"/>
              </a:lnSpc>
              <a:spcBef>
                <a:spcPts val="0"/>
              </a:spcBef>
              <a:spcAft>
                <a:spcPts val="0"/>
              </a:spcAft>
              <a:buSzPts val="1695"/>
              <a:buChar char="●"/>
            </a:pPr>
            <a:r>
              <a:rPr lang="nl" sz="2065"/>
              <a:t>Duitsland kwam opnieuw in een zware (economische en politieke) crisis terecht</a:t>
            </a:r>
            <a:endParaRPr sz="2065"/>
          </a:p>
          <a:p>
            <a:pPr marL="457200" lvl="0" indent="-336232" algn="l" rtl="0">
              <a:lnSpc>
                <a:spcPct val="70000"/>
              </a:lnSpc>
              <a:spcBef>
                <a:spcPts val="0"/>
              </a:spcBef>
              <a:spcAft>
                <a:spcPts val="0"/>
              </a:spcAft>
              <a:buSzPts val="1695"/>
              <a:buChar char="●"/>
            </a:pPr>
            <a:r>
              <a:rPr lang="nl" sz="2065"/>
              <a:t>Duitse bevolking verliest steeds meer vertrouwen in de Weimar Republiek</a:t>
            </a:r>
            <a:endParaRPr sz="2065"/>
          </a:p>
          <a:p>
            <a:pPr marL="0" lvl="0" indent="0" algn="l" rtl="0">
              <a:lnSpc>
                <a:spcPct val="70000"/>
              </a:lnSpc>
              <a:spcBef>
                <a:spcPts val="1200"/>
              </a:spcBef>
              <a:spcAft>
                <a:spcPts val="0"/>
              </a:spcAft>
              <a:buSzPts val="1018"/>
              <a:buNone/>
            </a:pPr>
            <a:endParaRPr sz="2065"/>
          </a:p>
          <a:p>
            <a:pPr marL="0" lvl="0" indent="0" algn="l" rtl="0">
              <a:lnSpc>
                <a:spcPct val="70000"/>
              </a:lnSpc>
              <a:spcBef>
                <a:spcPts val="1200"/>
              </a:spcBef>
              <a:spcAft>
                <a:spcPts val="1200"/>
              </a:spcAft>
              <a:buSzPts val="1018"/>
              <a:buNone/>
            </a:pPr>
            <a:endParaRPr sz="1665"/>
          </a:p>
        </p:txBody>
      </p:sp>
      <p:pic>
        <p:nvPicPr>
          <p:cNvPr id="201" name="Google Shape;201;p32" descr="Afbeeldingsresultaat voor beurskrach"/>
          <p:cNvPicPr preferRelativeResize="0"/>
          <p:nvPr/>
        </p:nvPicPr>
        <p:blipFill rotWithShape="1">
          <a:blip r:embed="rId3">
            <a:alphaModFix/>
          </a:blip>
          <a:srcRect l="6447" t="8225" r="5237" b="7577"/>
          <a:stretch/>
        </p:blipFill>
        <p:spPr>
          <a:xfrm>
            <a:off x="3978925" y="2417025"/>
            <a:ext cx="5165075" cy="2726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Het einde van de Weimarrepubliek</a:t>
            </a:r>
            <a:endParaRPr/>
          </a:p>
        </p:txBody>
      </p:sp>
      <p:sp>
        <p:nvSpPr>
          <p:cNvPr id="207" name="Google Shape;207;p33"/>
          <p:cNvSpPr txBox="1">
            <a:spLocks noGrp="1"/>
          </p:cNvSpPr>
          <p:nvPr>
            <p:ph type="body" idx="1"/>
          </p:nvPr>
        </p:nvSpPr>
        <p:spPr>
          <a:xfrm>
            <a:off x="311700" y="1152475"/>
            <a:ext cx="5982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nl"/>
              <a:t>januari 1933: Hitler wordt benoemd tot Rijkskanselier</a:t>
            </a:r>
            <a:endParaRPr/>
          </a:p>
        </p:txBody>
      </p:sp>
      <p:pic>
        <p:nvPicPr>
          <p:cNvPr id="208" name="Google Shape;208;p33"/>
          <p:cNvPicPr preferRelativeResize="0"/>
          <p:nvPr/>
        </p:nvPicPr>
        <p:blipFill>
          <a:blip r:embed="rId3">
            <a:alphaModFix/>
          </a:blip>
          <a:stretch>
            <a:fillRect/>
          </a:stretch>
        </p:blipFill>
        <p:spPr>
          <a:xfrm>
            <a:off x="-3" y="2169825"/>
            <a:ext cx="3985401" cy="2973675"/>
          </a:xfrm>
          <a:prstGeom prst="rect">
            <a:avLst/>
          </a:prstGeom>
          <a:noFill/>
          <a:ln>
            <a:noFill/>
          </a:ln>
        </p:spPr>
      </p:pic>
      <p:pic>
        <p:nvPicPr>
          <p:cNvPr id="209" name="Google Shape;209;p33"/>
          <p:cNvPicPr preferRelativeResize="0"/>
          <p:nvPr/>
        </p:nvPicPr>
        <p:blipFill>
          <a:blip r:embed="rId4">
            <a:alphaModFix/>
          </a:blip>
          <a:stretch>
            <a:fillRect/>
          </a:stretch>
        </p:blipFill>
        <p:spPr>
          <a:xfrm>
            <a:off x="4565262" y="1727100"/>
            <a:ext cx="4578738" cy="3416399"/>
          </a:xfrm>
          <a:prstGeom prst="rect">
            <a:avLst/>
          </a:prstGeom>
          <a:noFill/>
          <a:ln>
            <a:noFill/>
          </a:ln>
        </p:spPr>
      </p:pic>
      <p:sp>
        <p:nvSpPr>
          <p:cNvPr id="210" name="Google Shape;210;p33"/>
          <p:cNvSpPr/>
          <p:nvPr/>
        </p:nvSpPr>
        <p:spPr>
          <a:xfrm>
            <a:off x="3727775" y="2189800"/>
            <a:ext cx="753600" cy="5727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4"/>
          <p:cNvPicPr preferRelativeResize="0"/>
          <p:nvPr/>
        </p:nvPicPr>
        <p:blipFill>
          <a:blip r:embed="rId3">
            <a:alphaModFix/>
          </a:blip>
          <a:stretch>
            <a:fillRect/>
          </a:stretch>
        </p:blipFill>
        <p:spPr>
          <a:xfrm>
            <a:off x="0" y="1173166"/>
            <a:ext cx="9144000" cy="27971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1" name="Google Shape;221;p35"/>
          <p:cNvPicPr preferRelativeResize="0"/>
          <p:nvPr/>
        </p:nvPicPr>
        <p:blipFill>
          <a:blip r:embed="rId3">
            <a:alphaModFix/>
          </a:blip>
          <a:stretch>
            <a:fillRect/>
          </a:stretch>
        </p:blipFill>
        <p:spPr>
          <a:xfrm>
            <a:off x="0" y="592121"/>
            <a:ext cx="9144001" cy="39592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2.1 Nazisme als een donkere wolk over Europa</a:t>
            </a:r>
            <a:endParaRPr/>
          </a:p>
        </p:txBody>
      </p:sp>
      <p:sp>
        <p:nvSpPr>
          <p:cNvPr id="86" name="Google Shape;8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7" name="Google Shape;87;p18"/>
          <p:cNvPicPr preferRelativeResize="0"/>
          <p:nvPr/>
        </p:nvPicPr>
        <p:blipFill>
          <a:blip r:embed="rId3">
            <a:alphaModFix/>
          </a:blip>
          <a:stretch>
            <a:fillRect/>
          </a:stretch>
        </p:blipFill>
        <p:spPr>
          <a:xfrm>
            <a:off x="385602" y="1260477"/>
            <a:ext cx="8372800" cy="3200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Nazificatie</a:t>
            </a:r>
            <a:endParaRPr/>
          </a:p>
        </p:txBody>
      </p:sp>
      <p:pic>
        <p:nvPicPr>
          <p:cNvPr id="227" name="Google Shape;227;p36"/>
          <p:cNvPicPr preferRelativeResize="0"/>
          <p:nvPr/>
        </p:nvPicPr>
        <p:blipFill>
          <a:blip r:embed="rId3">
            <a:alphaModFix/>
          </a:blip>
          <a:stretch>
            <a:fillRect/>
          </a:stretch>
        </p:blipFill>
        <p:spPr>
          <a:xfrm>
            <a:off x="6251482" y="0"/>
            <a:ext cx="2892518" cy="2158225"/>
          </a:xfrm>
          <a:prstGeom prst="rect">
            <a:avLst/>
          </a:prstGeom>
          <a:noFill/>
          <a:ln>
            <a:noFill/>
          </a:ln>
        </p:spPr>
      </p:pic>
      <p:pic>
        <p:nvPicPr>
          <p:cNvPr id="228" name="Google Shape;228;p36"/>
          <p:cNvPicPr preferRelativeResize="0"/>
          <p:nvPr/>
        </p:nvPicPr>
        <p:blipFill>
          <a:blip r:embed="rId4">
            <a:alphaModFix/>
          </a:blip>
          <a:stretch>
            <a:fillRect/>
          </a:stretch>
        </p:blipFill>
        <p:spPr>
          <a:xfrm>
            <a:off x="112024" y="1058475"/>
            <a:ext cx="4402149" cy="2689675"/>
          </a:xfrm>
          <a:prstGeom prst="rect">
            <a:avLst/>
          </a:prstGeom>
          <a:noFill/>
          <a:ln>
            <a:noFill/>
          </a:ln>
        </p:spPr>
      </p:pic>
      <p:pic>
        <p:nvPicPr>
          <p:cNvPr id="229" name="Google Shape;229;p36"/>
          <p:cNvPicPr preferRelativeResize="0"/>
          <p:nvPr/>
        </p:nvPicPr>
        <p:blipFill>
          <a:blip r:embed="rId5">
            <a:alphaModFix/>
          </a:blip>
          <a:stretch>
            <a:fillRect/>
          </a:stretch>
        </p:blipFill>
        <p:spPr>
          <a:xfrm>
            <a:off x="4439575" y="2158236"/>
            <a:ext cx="3912725" cy="2924139"/>
          </a:xfrm>
          <a:prstGeom prst="rect">
            <a:avLst/>
          </a:prstGeom>
          <a:noFill/>
          <a:ln>
            <a:noFill/>
          </a:ln>
        </p:spPr>
      </p:pic>
      <p:sp>
        <p:nvSpPr>
          <p:cNvPr id="230" name="Google Shape;230;p36"/>
          <p:cNvSpPr txBox="1"/>
          <p:nvPr/>
        </p:nvSpPr>
        <p:spPr>
          <a:xfrm>
            <a:off x="2851825" y="917700"/>
            <a:ext cx="30147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nl"/>
              <a:t>Heim ins Reich - Lebensraum</a:t>
            </a:r>
            <a:endParaRPr/>
          </a:p>
          <a:p>
            <a:pPr marL="457200" lvl="0" indent="-317500" algn="l" rtl="0">
              <a:spcBef>
                <a:spcPts val="0"/>
              </a:spcBef>
              <a:spcAft>
                <a:spcPts val="0"/>
              </a:spcAft>
              <a:buSzPts val="1400"/>
              <a:buChar char="●"/>
            </a:pPr>
            <a:r>
              <a:rPr lang="nl"/>
              <a:t>Volksgemainschaft</a:t>
            </a:r>
            <a:endParaRPr/>
          </a:p>
          <a:p>
            <a:pPr marL="457200" lvl="0" indent="-317500" algn="l" rtl="0">
              <a:spcBef>
                <a:spcPts val="0"/>
              </a:spcBef>
              <a:spcAft>
                <a:spcPts val="0"/>
              </a:spcAft>
              <a:buSzPts val="1400"/>
              <a:buChar char="●"/>
            </a:pPr>
            <a:r>
              <a:rPr lang="nl"/>
              <a:t>Anschluss</a:t>
            </a:r>
            <a:endParaRPr/>
          </a:p>
        </p:txBody>
      </p:sp>
      <p:pic>
        <p:nvPicPr>
          <p:cNvPr id="231" name="Google Shape;231;p36"/>
          <p:cNvPicPr preferRelativeResize="0"/>
          <p:nvPr/>
        </p:nvPicPr>
        <p:blipFill>
          <a:blip r:embed="rId6">
            <a:alphaModFix/>
          </a:blip>
          <a:stretch>
            <a:fillRect/>
          </a:stretch>
        </p:blipFill>
        <p:spPr>
          <a:xfrm>
            <a:off x="0" y="3507725"/>
            <a:ext cx="3106475" cy="1635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7"/>
          <p:cNvPicPr preferRelativeResize="0"/>
          <p:nvPr/>
        </p:nvPicPr>
        <p:blipFill rotWithShape="1">
          <a:blip r:embed="rId3">
            <a:alphaModFix/>
          </a:blip>
          <a:srcRect t="4012" b="17923"/>
          <a:stretch/>
        </p:blipFill>
        <p:spPr>
          <a:xfrm>
            <a:off x="0" y="0"/>
            <a:ext cx="4675903" cy="5143501"/>
          </a:xfrm>
          <a:prstGeom prst="rect">
            <a:avLst/>
          </a:prstGeom>
          <a:noFill/>
          <a:ln>
            <a:noFill/>
          </a:ln>
        </p:spPr>
      </p:pic>
      <p:pic>
        <p:nvPicPr>
          <p:cNvPr id="237" name="Google Shape;237;p37"/>
          <p:cNvPicPr preferRelativeResize="0"/>
          <p:nvPr/>
        </p:nvPicPr>
        <p:blipFill rotWithShape="1">
          <a:blip r:embed="rId4">
            <a:alphaModFix/>
          </a:blip>
          <a:srcRect l="14635" t="4919" r="15872" b="21099"/>
          <a:stretch/>
        </p:blipFill>
        <p:spPr>
          <a:xfrm rot="-5400000">
            <a:off x="5300287" y="393814"/>
            <a:ext cx="3177423" cy="45099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Economisch herstel</a:t>
            </a:r>
            <a:endParaRPr/>
          </a:p>
        </p:txBody>
      </p:sp>
      <p:sp>
        <p:nvSpPr>
          <p:cNvPr id="243" name="Google Shape;243;p38"/>
          <p:cNvSpPr txBox="1">
            <a:spLocks noGrp="1"/>
          </p:cNvSpPr>
          <p:nvPr>
            <p:ph type="body" idx="1"/>
          </p:nvPr>
        </p:nvSpPr>
        <p:spPr>
          <a:xfrm>
            <a:off x="311700" y="1140350"/>
            <a:ext cx="7743300" cy="1358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nl"/>
              <a:t>Bij zijn aantreden beloofde Hitler:</a:t>
            </a:r>
            <a:endParaRPr/>
          </a:p>
          <a:p>
            <a:pPr marL="457200" lvl="0" indent="-342900" algn="l" rtl="0">
              <a:spcBef>
                <a:spcPts val="1200"/>
              </a:spcBef>
              <a:spcAft>
                <a:spcPts val="0"/>
              </a:spcAft>
              <a:buSzPts val="1800"/>
              <a:buChar char="-"/>
            </a:pPr>
            <a:r>
              <a:rPr lang="nl"/>
              <a:t>werkloosheid op te lossen</a:t>
            </a:r>
            <a:endParaRPr/>
          </a:p>
          <a:p>
            <a:pPr marL="457200" lvl="0" indent="-342900" algn="l" rtl="0">
              <a:spcBef>
                <a:spcPts val="0"/>
              </a:spcBef>
              <a:spcAft>
                <a:spcPts val="0"/>
              </a:spcAft>
              <a:buSzPts val="1800"/>
              <a:buChar char="-"/>
            </a:pPr>
            <a:r>
              <a:rPr lang="nl"/>
              <a:t>ervoor te zorgen dat Duitsland onafhankelijk werd van het buitenland</a:t>
            </a:r>
            <a:endParaRPr/>
          </a:p>
        </p:txBody>
      </p:sp>
      <p:sp>
        <p:nvSpPr>
          <p:cNvPr id="244" name="Google Shape;244;p38"/>
          <p:cNvSpPr txBox="1"/>
          <p:nvPr/>
        </p:nvSpPr>
        <p:spPr>
          <a:xfrm>
            <a:off x="1854150" y="2875025"/>
            <a:ext cx="4658400" cy="21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Er ontstond een gemengde economie waarin privébezit was toegestaan, maar de staat ingreep in de landbouw en het bedrijfsleven</a:t>
            </a:r>
            <a:endParaRPr/>
          </a:p>
          <a:p>
            <a:pPr marL="0" lvl="0" indent="0" algn="l" rtl="0">
              <a:spcBef>
                <a:spcPts val="0"/>
              </a:spcBef>
              <a:spcAft>
                <a:spcPts val="0"/>
              </a:spcAft>
              <a:buNone/>
            </a:pPr>
            <a:endParaRPr/>
          </a:p>
          <a:p>
            <a:pPr marL="0" lvl="0" indent="0" algn="l" rtl="0">
              <a:spcBef>
                <a:spcPts val="0"/>
              </a:spcBef>
              <a:spcAft>
                <a:spcPts val="0"/>
              </a:spcAft>
              <a:buNone/>
            </a:pPr>
            <a:r>
              <a:rPr lang="nl"/>
              <a:t>Daling van de werkloosheid van 6 miljoen naar 1 miljoen tussen 1933 en 1936</a:t>
            </a:r>
            <a:endParaRPr/>
          </a:p>
          <a:p>
            <a:pPr marL="0" lvl="0" indent="0" algn="l" rtl="0">
              <a:spcBef>
                <a:spcPts val="0"/>
              </a:spcBef>
              <a:spcAft>
                <a:spcPts val="0"/>
              </a:spcAft>
              <a:buNone/>
            </a:pPr>
            <a:endParaRPr/>
          </a:p>
          <a:p>
            <a:pPr marL="0" lvl="0" indent="0" algn="l" rtl="0">
              <a:spcBef>
                <a:spcPts val="0"/>
              </a:spcBef>
              <a:spcAft>
                <a:spcPts val="0"/>
              </a:spcAft>
              <a:buNone/>
            </a:pPr>
            <a:r>
              <a:rPr lang="nl"/>
              <a:t>Door snelle economische herstel kreeg Hitler steun van grote delen van de bevolking</a:t>
            </a:r>
            <a:endParaRPr/>
          </a:p>
        </p:txBody>
      </p:sp>
      <p:sp>
        <p:nvSpPr>
          <p:cNvPr id="245" name="Google Shape;245;p38"/>
          <p:cNvSpPr/>
          <p:nvPr/>
        </p:nvSpPr>
        <p:spPr>
          <a:xfrm>
            <a:off x="3566475" y="2389775"/>
            <a:ext cx="1225200" cy="4854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a:t>Gevolgen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Buitenlandse politieke doelen van Duitsland</a:t>
            </a:r>
            <a:endParaRPr/>
          </a:p>
        </p:txBody>
      </p:sp>
      <p:sp>
        <p:nvSpPr>
          <p:cNvPr id="251" name="Google Shape;251;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Aaneensluiting van alle Duitstalige gebieden</a:t>
            </a:r>
            <a:endParaRPr/>
          </a:p>
          <a:p>
            <a:pPr marL="457200" lvl="0" indent="-342900" algn="l" rtl="0">
              <a:spcBef>
                <a:spcPts val="1200"/>
              </a:spcBef>
              <a:spcAft>
                <a:spcPts val="0"/>
              </a:spcAft>
              <a:buSzPts val="1800"/>
              <a:buChar char="-"/>
            </a:pPr>
            <a:r>
              <a:rPr lang="nl"/>
              <a:t>Anschluss met Oostenrijk</a:t>
            </a:r>
            <a:endParaRPr/>
          </a:p>
          <a:p>
            <a:pPr marL="457200" lvl="0" indent="-342900" algn="l" rtl="0">
              <a:spcBef>
                <a:spcPts val="0"/>
              </a:spcBef>
              <a:spcAft>
                <a:spcPts val="0"/>
              </a:spcAft>
              <a:buSzPts val="1800"/>
              <a:buChar char="-"/>
            </a:pPr>
            <a:r>
              <a:rPr lang="nl"/>
              <a:t>Sudetenland (Tsjecho-Slowakije) opeisen</a:t>
            </a:r>
            <a:endParaRPr/>
          </a:p>
          <a:p>
            <a:pPr marL="0" lvl="0" indent="0" algn="l" rtl="0">
              <a:spcBef>
                <a:spcPts val="1200"/>
              </a:spcBef>
              <a:spcAft>
                <a:spcPts val="0"/>
              </a:spcAft>
              <a:buNone/>
            </a:pPr>
            <a:endParaRPr/>
          </a:p>
          <a:p>
            <a:pPr marL="0" lvl="0" indent="0" algn="l" rtl="0">
              <a:spcBef>
                <a:spcPts val="1200"/>
              </a:spcBef>
              <a:spcAft>
                <a:spcPts val="0"/>
              </a:spcAft>
              <a:buNone/>
            </a:pPr>
            <a:r>
              <a:rPr lang="nl"/>
              <a:t>Alle Duitsers in één staat verenigen → Lebensraum</a:t>
            </a:r>
            <a:endParaRPr/>
          </a:p>
          <a:p>
            <a:pPr marL="457200" lvl="0" indent="-342900" algn="l" rtl="0">
              <a:spcBef>
                <a:spcPts val="1200"/>
              </a:spcBef>
              <a:spcAft>
                <a:spcPts val="0"/>
              </a:spcAft>
              <a:buSzPts val="1800"/>
              <a:buChar char="-"/>
            </a:pPr>
            <a:r>
              <a:rPr lang="nl"/>
              <a:t>Verovering van heel Tsjecho-Slowakije</a:t>
            </a:r>
            <a:endParaRPr/>
          </a:p>
          <a:p>
            <a:pPr marL="457200" lvl="0" indent="-342900" algn="l" rtl="0">
              <a:spcBef>
                <a:spcPts val="0"/>
              </a:spcBef>
              <a:spcAft>
                <a:spcPts val="0"/>
              </a:spcAft>
              <a:buSzPts val="1800"/>
              <a:buChar char="-"/>
            </a:pPr>
            <a:r>
              <a:rPr lang="nl"/>
              <a:t>Aanval op Polen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Appeasementpolitiek</a:t>
            </a:r>
            <a:endParaRPr/>
          </a:p>
        </p:txBody>
      </p:sp>
      <p:pic>
        <p:nvPicPr>
          <p:cNvPr id="257" name="Google Shape;257;p40"/>
          <p:cNvPicPr preferRelativeResize="0"/>
          <p:nvPr/>
        </p:nvPicPr>
        <p:blipFill>
          <a:blip r:embed="rId3">
            <a:alphaModFix/>
          </a:blip>
          <a:stretch>
            <a:fillRect/>
          </a:stretch>
        </p:blipFill>
        <p:spPr>
          <a:xfrm>
            <a:off x="1371600" y="904875"/>
            <a:ext cx="6400800" cy="4238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Oorzaken WO 2</a:t>
            </a:r>
            <a:endParaRPr/>
          </a:p>
        </p:txBody>
      </p:sp>
      <p:pic>
        <p:nvPicPr>
          <p:cNvPr id="263" name="Google Shape;263;p41"/>
          <p:cNvPicPr preferRelativeResize="0"/>
          <p:nvPr/>
        </p:nvPicPr>
        <p:blipFill>
          <a:blip r:embed="rId3">
            <a:alphaModFix/>
          </a:blip>
          <a:stretch>
            <a:fillRect/>
          </a:stretch>
        </p:blipFill>
        <p:spPr>
          <a:xfrm>
            <a:off x="0" y="2671675"/>
            <a:ext cx="5907375" cy="2471825"/>
          </a:xfrm>
          <a:prstGeom prst="rect">
            <a:avLst/>
          </a:prstGeom>
          <a:noFill/>
          <a:ln>
            <a:noFill/>
          </a:ln>
        </p:spPr>
      </p:pic>
      <p:pic>
        <p:nvPicPr>
          <p:cNvPr id="264" name="Google Shape;264;p41"/>
          <p:cNvPicPr preferRelativeResize="0"/>
          <p:nvPr/>
        </p:nvPicPr>
        <p:blipFill>
          <a:blip r:embed="rId4">
            <a:alphaModFix/>
          </a:blip>
          <a:stretch>
            <a:fillRect/>
          </a:stretch>
        </p:blipFill>
        <p:spPr>
          <a:xfrm>
            <a:off x="3827350" y="0"/>
            <a:ext cx="5316649" cy="2990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De Tweede Wereldoorlog</a:t>
            </a:r>
            <a:endParaRPr/>
          </a:p>
        </p:txBody>
      </p:sp>
      <p:sp>
        <p:nvSpPr>
          <p:cNvPr id="270" name="Google Shape;270;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1" name="Google Shape;271;p42"/>
          <p:cNvPicPr preferRelativeResize="0"/>
          <p:nvPr/>
        </p:nvPicPr>
        <p:blipFill>
          <a:blip r:embed="rId3">
            <a:alphaModFix/>
          </a:blip>
          <a:stretch>
            <a:fillRect/>
          </a:stretch>
        </p:blipFill>
        <p:spPr>
          <a:xfrm>
            <a:off x="4023125" y="0"/>
            <a:ext cx="5120876" cy="5143500"/>
          </a:xfrm>
          <a:prstGeom prst="rect">
            <a:avLst/>
          </a:prstGeom>
          <a:noFill/>
          <a:ln>
            <a:noFill/>
          </a:ln>
        </p:spPr>
      </p:pic>
      <p:pic>
        <p:nvPicPr>
          <p:cNvPr id="272" name="Google Shape;272;p42"/>
          <p:cNvPicPr preferRelativeResize="0"/>
          <p:nvPr/>
        </p:nvPicPr>
        <p:blipFill>
          <a:blip r:embed="rId4">
            <a:alphaModFix/>
          </a:blip>
          <a:stretch>
            <a:fillRect/>
          </a:stretch>
        </p:blipFill>
        <p:spPr>
          <a:xfrm>
            <a:off x="0" y="1152474"/>
            <a:ext cx="4441149" cy="2528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3"/>
          <p:cNvPicPr preferRelativeResize="0"/>
          <p:nvPr/>
        </p:nvPicPr>
        <p:blipFill>
          <a:blip r:embed="rId3">
            <a:alphaModFix/>
          </a:blip>
          <a:stretch>
            <a:fillRect/>
          </a:stretch>
        </p:blipFill>
        <p:spPr>
          <a:xfrm>
            <a:off x="658870" y="0"/>
            <a:ext cx="7826261"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Jodenvraagstuk → De Holocaust</a:t>
            </a:r>
            <a:endParaRPr/>
          </a:p>
        </p:txBody>
      </p:sp>
      <p:sp>
        <p:nvSpPr>
          <p:cNvPr id="283" name="Google Shape;283;p44"/>
          <p:cNvSpPr txBox="1">
            <a:spLocks noGrp="1"/>
          </p:cNvSpPr>
          <p:nvPr>
            <p:ph type="body" idx="1"/>
          </p:nvPr>
        </p:nvSpPr>
        <p:spPr>
          <a:xfrm>
            <a:off x="311700" y="1152475"/>
            <a:ext cx="5045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1935: Rassenwetten (neurenbergerwetten)</a:t>
            </a:r>
            <a:endParaRPr/>
          </a:p>
          <a:p>
            <a:pPr marL="0" lvl="0" indent="0" algn="l" rtl="0">
              <a:spcBef>
                <a:spcPts val="1200"/>
              </a:spcBef>
              <a:spcAft>
                <a:spcPts val="1200"/>
              </a:spcAft>
              <a:buNone/>
            </a:pPr>
            <a:r>
              <a:rPr lang="nl"/>
              <a:t>1942: Wannseeconferentie → Endlösung</a:t>
            </a:r>
            <a:endParaRPr/>
          </a:p>
        </p:txBody>
      </p:sp>
      <p:pic>
        <p:nvPicPr>
          <p:cNvPr id="284" name="Google Shape;284;p44"/>
          <p:cNvPicPr preferRelativeResize="0"/>
          <p:nvPr/>
        </p:nvPicPr>
        <p:blipFill>
          <a:blip r:embed="rId3">
            <a:alphaModFix/>
          </a:blip>
          <a:stretch>
            <a:fillRect/>
          </a:stretch>
        </p:blipFill>
        <p:spPr>
          <a:xfrm>
            <a:off x="5410575" y="0"/>
            <a:ext cx="3733425" cy="2800076"/>
          </a:xfrm>
          <a:prstGeom prst="rect">
            <a:avLst/>
          </a:prstGeom>
          <a:noFill/>
          <a:ln>
            <a:noFill/>
          </a:ln>
        </p:spPr>
      </p:pic>
      <p:pic>
        <p:nvPicPr>
          <p:cNvPr id="285" name="Google Shape;285;p44"/>
          <p:cNvPicPr preferRelativeResize="0"/>
          <p:nvPr/>
        </p:nvPicPr>
        <p:blipFill>
          <a:blip r:embed="rId4">
            <a:alphaModFix/>
          </a:blip>
          <a:stretch>
            <a:fillRect/>
          </a:stretch>
        </p:blipFill>
        <p:spPr>
          <a:xfrm>
            <a:off x="5410575" y="2401758"/>
            <a:ext cx="3733425" cy="2741742"/>
          </a:xfrm>
          <a:prstGeom prst="rect">
            <a:avLst/>
          </a:prstGeom>
          <a:noFill/>
          <a:ln>
            <a:noFill/>
          </a:ln>
        </p:spPr>
      </p:pic>
      <p:pic>
        <p:nvPicPr>
          <p:cNvPr id="286" name="Google Shape;286;p44"/>
          <p:cNvPicPr preferRelativeResize="0"/>
          <p:nvPr/>
        </p:nvPicPr>
        <p:blipFill>
          <a:blip r:embed="rId5">
            <a:alphaModFix/>
          </a:blip>
          <a:stretch>
            <a:fillRect/>
          </a:stretch>
        </p:blipFill>
        <p:spPr>
          <a:xfrm>
            <a:off x="0" y="2200000"/>
            <a:ext cx="4238150" cy="2943500"/>
          </a:xfrm>
          <a:prstGeom prst="rect">
            <a:avLst/>
          </a:prstGeom>
          <a:noFill/>
          <a:ln>
            <a:noFill/>
          </a:ln>
        </p:spPr>
      </p:pic>
      <p:pic>
        <p:nvPicPr>
          <p:cNvPr id="287" name="Google Shape;287;p44"/>
          <p:cNvPicPr preferRelativeResize="0"/>
          <p:nvPr/>
        </p:nvPicPr>
        <p:blipFill>
          <a:blip r:embed="rId6">
            <a:alphaModFix/>
          </a:blip>
          <a:stretch>
            <a:fillRect/>
          </a:stretch>
        </p:blipFill>
        <p:spPr>
          <a:xfrm>
            <a:off x="1375000" y="3745724"/>
            <a:ext cx="4035575" cy="1397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Het einde</a:t>
            </a:r>
            <a:endParaRPr/>
          </a:p>
        </p:txBody>
      </p:sp>
      <p:sp>
        <p:nvSpPr>
          <p:cNvPr id="293" name="Google Shape;293;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1942-1943: Slag om Stalingrad </a:t>
            </a:r>
            <a:endParaRPr/>
          </a:p>
          <a:p>
            <a:pPr marL="0" lvl="0" indent="0" algn="l" rtl="0">
              <a:spcBef>
                <a:spcPts val="1200"/>
              </a:spcBef>
              <a:spcAft>
                <a:spcPts val="0"/>
              </a:spcAft>
              <a:buNone/>
            </a:pPr>
            <a:r>
              <a:rPr lang="nl"/>
              <a:t>→ Keerpunt</a:t>
            </a:r>
            <a:endParaRPr/>
          </a:p>
          <a:p>
            <a:pPr marL="0" lvl="0" indent="0" algn="l" rtl="0">
              <a:spcBef>
                <a:spcPts val="1200"/>
              </a:spcBef>
              <a:spcAft>
                <a:spcPts val="0"/>
              </a:spcAft>
              <a:buNone/>
            </a:pPr>
            <a:r>
              <a:rPr lang="nl"/>
              <a:t>6 juni 1944 </a:t>
            </a:r>
            <a:endParaRPr/>
          </a:p>
          <a:p>
            <a:pPr marL="0" lvl="0" indent="0" algn="l" rtl="0">
              <a:spcBef>
                <a:spcPts val="1200"/>
              </a:spcBef>
              <a:spcAft>
                <a:spcPts val="0"/>
              </a:spcAft>
              <a:buNone/>
            </a:pPr>
            <a:endParaRPr/>
          </a:p>
          <a:p>
            <a:pPr marL="0" lvl="0" indent="0" algn="l" rtl="0">
              <a:spcBef>
                <a:spcPts val="1200"/>
              </a:spcBef>
              <a:spcAft>
                <a:spcPts val="0"/>
              </a:spcAft>
              <a:buNone/>
            </a:pPr>
            <a:r>
              <a:rPr lang="nl"/>
              <a:t>8 mei 1945</a:t>
            </a:r>
            <a:endParaRPr/>
          </a:p>
          <a:p>
            <a:pPr marL="0" lvl="0" indent="0" algn="l" rtl="0">
              <a:spcBef>
                <a:spcPts val="1200"/>
              </a:spcBef>
              <a:spcAft>
                <a:spcPts val="1200"/>
              </a:spcAft>
              <a:buNone/>
            </a:pPr>
            <a:r>
              <a:rPr lang="nl"/>
              <a:t>augustus 1945: einde oorlog in Azië</a:t>
            </a:r>
            <a:endParaRPr/>
          </a:p>
        </p:txBody>
      </p:sp>
      <p:pic>
        <p:nvPicPr>
          <p:cNvPr id="294" name="Google Shape;294;p45"/>
          <p:cNvPicPr preferRelativeResize="0"/>
          <p:nvPr/>
        </p:nvPicPr>
        <p:blipFill>
          <a:blip r:embed="rId3">
            <a:alphaModFix/>
          </a:blip>
          <a:stretch>
            <a:fillRect/>
          </a:stretch>
        </p:blipFill>
        <p:spPr>
          <a:xfrm>
            <a:off x="3849950" y="0"/>
            <a:ext cx="3636101" cy="2638750"/>
          </a:xfrm>
          <a:prstGeom prst="rect">
            <a:avLst/>
          </a:prstGeom>
          <a:noFill/>
          <a:ln>
            <a:noFill/>
          </a:ln>
        </p:spPr>
      </p:pic>
      <p:pic>
        <p:nvPicPr>
          <p:cNvPr id="295" name="Google Shape;295;p45"/>
          <p:cNvPicPr preferRelativeResize="0"/>
          <p:nvPr/>
        </p:nvPicPr>
        <p:blipFill>
          <a:blip r:embed="rId4">
            <a:alphaModFix/>
          </a:blip>
          <a:stretch>
            <a:fillRect/>
          </a:stretch>
        </p:blipFill>
        <p:spPr>
          <a:xfrm>
            <a:off x="6619863" y="-577150"/>
            <a:ext cx="2524125" cy="3771900"/>
          </a:xfrm>
          <a:prstGeom prst="rect">
            <a:avLst/>
          </a:prstGeom>
          <a:noFill/>
          <a:ln>
            <a:noFill/>
          </a:ln>
        </p:spPr>
      </p:pic>
      <p:pic>
        <p:nvPicPr>
          <p:cNvPr id="296" name="Google Shape;296;p45"/>
          <p:cNvPicPr preferRelativeResize="0"/>
          <p:nvPr/>
        </p:nvPicPr>
        <p:blipFill>
          <a:blip r:embed="rId5">
            <a:alphaModFix/>
          </a:blip>
          <a:stretch>
            <a:fillRect/>
          </a:stretch>
        </p:blipFill>
        <p:spPr>
          <a:xfrm>
            <a:off x="6131450" y="2638750"/>
            <a:ext cx="3012550" cy="2504749"/>
          </a:xfrm>
          <a:prstGeom prst="rect">
            <a:avLst/>
          </a:prstGeom>
          <a:noFill/>
          <a:ln>
            <a:noFill/>
          </a:ln>
        </p:spPr>
      </p:pic>
      <p:pic>
        <p:nvPicPr>
          <p:cNvPr id="297" name="Google Shape;297;p45"/>
          <p:cNvPicPr preferRelativeResize="0"/>
          <p:nvPr/>
        </p:nvPicPr>
        <p:blipFill>
          <a:blip r:embed="rId6">
            <a:alphaModFix/>
          </a:blip>
          <a:stretch>
            <a:fillRect/>
          </a:stretch>
        </p:blipFill>
        <p:spPr>
          <a:xfrm>
            <a:off x="4026882" y="2605250"/>
            <a:ext cx="2150018" cy="257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Einde WO 1</a:t>
            </a:r>
            <a:endParaRPr/>
          </a:p>
        </p:txBody>
      </p:sp>
      <p:sp>
        <p:nvSpPr>
          <p:cNvPr id="93" name="Google Shape;93;p19"/>
          <p:cNvSpPr txBox="1">
            <a:spLocks noGrp="1"/>
          </p:cNvSpPr>
          <p:nvPr>
            <p:ph type="body" idx="1"/>
          </p:nvPr>
        </p:nvSpPr>
        <p:spPr>
          <a:xfrm>
            <a:off x="311700" y="1152475"/>
            <a:ext cx="52686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nl"/>
              <a:t>Keizer Wilhelm II</a:t>
            </a:r>
            <a:endParaRPr/>
          </a:p>
          <a:p>
            <a:pPr marL="0" lvl="0" indent="0" algn="l" rtl="0">
              <a:lnSpc>
                <a:spcPct val="100000"/>
              </a:lnSpc>
              <a:spcBef>
                <a:spcPts val="1200"/>
              </a:spcBef>
              <a:spcAft>
                <a:spcPts val="0"/>
              </a:spcAft>
              <a:buNone/>
            </a:pPr>
            <a:endParaRPr/>
          </a:p>
          <a:p>
            <a:pPr marL="457200" lvl="0" indent="-342900" algn="l" rtl="0">
              <a:spcBef>
                <a:spcPts val="1200"/>
              </a:spcBef>
              <a:spcAft>
                <a:spcPts val="0"/>
              </a:spcAft>
              <a:buSzPts val="1800"/>
              <a:buChar char="●"/>
            </a:pPr>
            <a:r>
              <a:rPr lang="nl"/>
              <a:t>Bondgenoten zwak, geen terreinwinst, Duitse leger staat er steeds meer alleen voor</a:t>
            </a:r>
            <a:endParaRPr/>
          </a:p>
          <a:p>
            <a:pPr marL="457200" lvl="0" indent="0" algn="l" rtl="0">
              <a:lnSpc>
                <a:spcPct val="100000"/>
              </a:lnSpc>
              <a:spcBef>
                <a:spcPts val="1200"/>
              </a:spcBef>
              <a:spcAft>
                <a:spcPts val="0"/>
              </a:spcAft>
              <a:buNone/>
            </a:pPr>
            <a:endParaRPr/>
          </a:p>
          <a:p>
            <a:pPr marL="457200" lvl="0" indent="-342900" algn="l" rtl="0">
              <a:spcBef>
                <a:spcPts val="1200"/>
              </a:spcBef>
              <a:spcAft>
                <a:spcPts val="0"/>
              </a:spcAft>
              <a:buSzPts val="1800"/>
              <a:buChar char="●"/>
            </a:pPr>
            <a:r>
              <a:rPr lang="nl"/>
              <a:t>1917: Amerika verklaart Duitsland de oorlog (deelname 1918)</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nl"/>
              <a:t>Amerikanen willen wel onderhandelen, als…..</a:t>
            </a:r>
            <a:endParaRPr/>
          </a:p>
        </p:txBody>
      </p:sp>
      <p:pic>
        <p:nvPicPr>
          <p:cNvPr id="94" name="Google Shape;94;p19"/>
          <p:cNvPicPr preferRelativeResize="0"/>
          <p:nvPr/>
        </p:nvPicPr>
        <p:blipFill>
          <a:blip r:embed="rId3">
            <a:alphaModFix/>
          </a:blip>
          <a:stretch>
            <a:fillRect/>
          </a:stretch>
        </p:blipFill>
        <p:spPr>
          <a:xfrm>
            <a:off x="5580209" y="0"/>
            <a:ext cx="3563783" cy="5143501"/>
          </a:xfrm>
          <a:prstGeom prst="rect">
            <a:avLst/>
          </a:prstGeom>
          <a:noFill/>
          <a:ln>
            <a:noFill/>
          </a:ln>
        </p:spPr>
      </p:pic>
      <p:sp>
        <p:nvSpPr>
          <p:cNvPr id="95" name="Google Shape;95;p19"/>
          <p:cNvSpPr/>
          <p:nvPr/>
        </p:nvSpPr>
        <p:spPr>
          <a:xfrm>
            <a:off x="2867700" y="1017725"/>
            <a:ext cx="3245400" cy="6327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Jaartallen die je moet kennen</a:t>
            </a:r>
            <a:endParaRPr/>
          </a:p>
        </p:txBody>
      </p:sp>
      <p:sp>
        <p:nvSpPr>
          <p:cNvPr id="303" name="Google Shape;303;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1919	Het Verdrag van Versailles</a:t>
            </a:r>
            <a:endParaRPr/>
          </a:p>
          <a:p>
            <a:pPr marL="0" lvl="0" indent="0" algn="l" rtl="0">
              <a:spcBef>
                <a:spcPts val="1200"/>
              </a:spcBef>
              <a:spcAft>
                <a:spcPts val="0"/>
              </a:spcAft>
              <a:buNone/>
            </a:pPr>
            <a:r>
              <a:rPr lang="nl"/>
              <a:t>1929	Beurskrach</a:t>
            </a:r>
            <a:endParaRPr/>
          </a:p>
          <a:p>
            <a:pPr marL="0" lvl="0" indent="0" algn="l" rtl="0">
              <a:spcBef>
                <a:spcPts val="1200"/>
              </a:spcBef>
              <a:spcAft>
                <a:spcPts val="0"/>
              </a:spcAft>
              <a:buNone/>
            </a:pPr>
            <a:r>
              <a:rPr lang="nl"/>
              <a:t>1933	Hitler Rijkskanselier</a:t>
            </a:r>
            <a:endParaRPr/>
          </a:p>
          <a:p>
            <a:pPr marL="0" lvl="0" indent="0" algn="l" rtl="0">
              <a:spcBef>
                <a:spcPts val="1200"/>
              </a:spcBef>
              <a:spcAft>
                <a:spcPts val="0"/>
              </a:spcAft>
              <a:buNone/>
            </a:pPr>
            <a:r>
              <a:rPr lang="nl"/>
              <a:t>1938	Conferentie van München</a:t>
            </a:r>
            <a:endParaRPr/>
          </a:p>
          <a:p>
            <a:pPr marL="0" lvl="0" indent="0" algn="l" rtl="0">
              <a:spcBef>
                <a:spcPts val="1200"/>
              </a:spcBef>
              <a:spcAft>
                <a:spcPts val="1200"/>
              </a:spcAft>
              <a:buNone/>
            </a:pPr>
            <a:r>
              <a:rPr lang="nl"/>
              <a:t>1939	Oorlogsverklaring na inval van Polen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235950" y="189875"/>
            <a:ext cx="362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Het einde van het Duitse keizerrijk</a:t>
            </a:r>
            <a:endParaRPr/>
          </a:p>
        </p:txBody>
      </p:sp>
      <p:sp>
        <p:nvSpPr>
          <p:cNvPr id="101" name="Google Shape;101;p20"/>
          <p:cNvSpPr txBox="1">
            <a:spLocks noGrp="1"/>
          </p:cNvSpPr>
          <p:nvPr>
            <p:ph type="body" idx="1"/>
          </p:nvPr>
        </p:nvSpPr>
        <p:spPr>
          <a:xfrm>
            <a:off x="281100" y="1601525"/>
            <a:ext cx="3627600" cy="231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nl"/>
              <a:t>Opluchting: oorlog is voorbij, maar ook verwarring en onzekerheid → 3 problemen</a:t>
            </a:r>
            <a:endParaRPr/>
          </a:p>
          <a:p>
            <a:pPr marL="457200" lvl="0" indent="-342900" algn="l" rtl="0">
              <a:spcBef>
                <a:spcPts val="1200"/>
              </a:spcBef>
              <a:spcAft>
                <a:spcPts val="0"/>
              </a:spcAft>
              <a:buSzPts val="1800"/>
              <a:buAutoNum type="arabicPeriod"/>
            </a:pPr>
            <a:r>
              <a:rPr lang="nl"/>
              <a:t>Politiek</a:t>
            </a:r>
            <a:endParaRPr/>
          </a:p>
          <a:p>
            <a:pPr marL="457200" lvl="0" indent="-342900" algn="l" rtl="0">
              <a:spcBef>
                <a:spcPts val="0"/>
              </a:spcBef>
              <a:spcAft>
                <a:spcPts val="0"/>
              </a:spcAft>
              <a:buSzPts val="1800"/>
              <a:buAutoNum type="arabicPeriod"/>
            </a:pPr>
            <a:r>
              <a:rPr lang="nl"/>
              <a:t>Vredesverdrag</a:t>
            </a:r>
            <a:endParaRPr/>
          </a:p>
          <a:p>
            <a:pPr marL="457200" lvl="0" indent="-342900" algn="l" rtl="0">
              <a:spcBef>
                <a:spcPts val="0"/>
              </a:spcBef>
              <a:spcAft>
                <a:spcPts val="0"/>
              </a:spcAft>
              <a:buSzPts val="1800"/>
              <a:buAutoNum type="arabicPeriod"/>
            </a:pPr>
            <a:r>
              <a:rPr lang="nl"/>
              <a:t>Economie</a:t>
            </a:r>
            <a:endParaRPr/>
          </a:p>
        </p:txBody>
      </p:sp>
      <p:pic>
        <p:nvPicPr>
          <p:cNvPr id="102" name="Google Shape;102;p20"/>
          <p:cNvPicPr preferRelativeResize="0"/>
          <p:nvPr/>
        </p:nvPicPr>
        <p:blipFill>
          <a:blip r:embed="rId3">
            <a:alphaModFix/>
          </a:blip>
          <a:stretch>
            <a:fillRect/>
          </a:stretch>
        </p:blipFill>
        <p:spPr>
          <a:xfrm>
            <a:off x="3863550" y="0"/>
            <a:ext cx="528045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De Eerste Wereldoorlog (1914 - 1918)</a:t>
            </a:r>
            <a:endParaRPr/>
          </a:p>
        </p:txBody>
      </p:sp>
      <p:sp>
        <p:nvSpPr>
          <p:cNvPr id="108" name="Google Shape;108;p21"/>
          <p:cNvSpPr txBox="1">
            <a:spLocks noGrp="1"/>
          </p:cNvSpPr>
          <p:nvPr>
            <p:ph type="body" idx="1"/>
          </p:nvPr>
        </p:nvSpPr>
        <p:spPr>
          <a:xfrm>
            <a:off x="3538950" y="1285238"/>
            <a:ext cx="2066100" cy="4125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25000" lnSpcReduction="20000"/>
          </a:bodyPr>
          <a:lstStyle/>
          <a:p>
            <a:pPr marL="0" lvl="0" indent="0" algn="ctr" rtl="0">
              <a:spcBef>
                <a:spcPts val="0"/>
              </a:spcBef>
              <a:spcAft>
                <a:spcPts val="1200"/>
              </a:spcAft>
              <a:buNone/>
            </a:pPr>
            <a:r>
              <a:rPr lang="nl"/>
              <a:t>1918 einde WO 1</a:t>
            </a:r>
            <a:endParaRPr/>
          </a:p>
        </p:txBody>
      </p:sp>
      <p:sp>
        <p:nvSpPr>
          <p:cNvPr id="109" name="Google Shape;109;p21"/>
          <p:cNvSpPr txBox="1"/>
          <p:nvPr/>
        </p:nvSpPr>
        <p:spPr>
          <a:xfrm>
            <a:off x="1690950" y="2693050"/>
            <a:ext cx="5762100" cy="19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nl"/>
              <a:t>VS willen onderhandelen over een wapenstilstand, maar eisten eerst democratische hervormingen in Duitsland</a:t>
            </a:r>
            <a:endParaRPr/>
          </a:p>
          <a:p>
            <a:pPr marL="457200" lvl="0" indent="-317500" algn="l" rtl="0">
              <a:spcBef>
                <a:spcPts val="0"/>
              </a:spcBef>
              <a:spcAft>
                <a:spcPts val="0"/>
              </a:spcAft>
              <a:buSzPts val="1400"/>
              <a:buChar char="-"/>
            </a:pPr>
            <a:r>
              <a:rPr lang="nl"/>
              <a:t>De Duitse legerleiding gaf keizer Wilhelm II het advies om een nieuwe democratische regering aan te stellen. Deze regering zou de wapenstilstand tekenen en de verantwoordelijkheid voor de nederlaag drage. </a:t>
            </a:r>
            <a:endParaRPr/>
          </a:p>
          <a:p>
            <a:pPr marL="457200" lvl="0" indent="-317500" algn="l" rtl="0">
              <a:spcBef>
                <a:spcPts val="0"/>
              </a:spcBef>
              <a:spcAft>
                <a:spcPts val="0"/>
              </a:spcAft>
              <a:buSzPts val="1400"/>
              <a:buChar char="-"/>
            </a:pPr>
            <a:r>
              <a:rPr lang="nl"/>
              <a:t>De keizer trad af, een burgerregering trad aan en toog naar Versailles voor vredesonderhandelingen </a:t>
            </a:r>
            <a:endParaRPr/>
          </a:p>
        </p:txBody>
      </p:sp>
      <p:sp>
        <p:nvSpPr>
          <p:cNvPr id="110" name="Google Shape;110;p21"/>
          <p:cNvSpPr/>
          <p:nvPr/>
        </p:nvSpPr>
        <p:spPr>
          <a:xfrm>
            <a:off x="3538950" y="1831500"/>
            <a:ext cx="2066100" cy="7278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a:t>Gevolgen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De Alleinschuld en het Verdrag van Versailles</a:t>
            </a:r>
            <a:endParaRPr/>
          </a:p>
        </p:txBody>
      </p:sp>
      <p:sp>
        <p:nvSpPr>
          <p:cNvPr id="116" name="Google Shape;116;p22"/>
          <p:cNvSpPr txBox="1">
            <a:spLocks noGrp="1"/>
          </p:cNvSpPr>
          <p:nvPr>
            <p:ph type="body" idx="1"/>
          </p:nvPr>
        </p:nvSpPr>
        <p:spPr>
          <a:xfrm>
            <a:off x="311700" y="1017725"/>
            <a:ext cx="8520600" cy="1091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nl"/>
              <a:t>In Versailles werd onderhandeld over de definitieve vredesvoorwaarden. Duitsland ontving hiervoor geen uitnodiging, alleen de 'overwinnaars' van de oorlog kwamen samen. </a:t>
            </a:r>
            <a:endParaRPr/>
          </a:p>
        </p:txBody>
      </p:sp>
      <p:sp>
        <p:nvSpPr>
          <p:cNvPr id="117" name="Google Shape;117;p22"/>
          <p:cNvSpPr txBox="1"/>
          <p:nvPr/>
        </p:nvSpPr>
        <p:spPr>
          <a:xfrm>
            <a:off x="3142800" y="2263950"/>
            <a:ext cx="56895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Duitsland werd verantwoordelijk gehouden voor het uitbreken van de Eerste Wereldoorlog en kreeg de Alleinschuld toebedeeld</a:t>
            </a:r>
            <a:endParaRPr/>
          </a:p>
        </p:txBody>
      </p:sp>
      <p:sp>
        <p:nvSpPr>
          <p:cNvPr id="118" name="Google Shape;118;p22"/>
          <p:cNvSpPr/>
          <p:nvPr/>
        </p:nvSpPr>
        <p:spPr>
          <a:xfrm>
            <a:off x="6417300" y="1722575"/>
            <a:ext cx="2415000" cy="6552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a:t>Oorzaak</a:t>
            </a:r>
            <a:endParaRPr/>
          </a:p>
        </p:txBody>
      </p:sp>
      <p:sp>
        <p:nvSpPr>
          <p:cNvPr id="119" name="Google Shape;119;p22"/>
          <p:cNvSpPr txBox="1"/>
          <p:nvPr/>
        </p:nvSpPr>
        <p:spPr>
          <a:xfrm>
            <a:off x="0" y="3034075"/>
            <a:ext cx="4864500" cy="2124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nl"/>
              <a:t>Na de aanslag op de Oostenrijkse kroonprins Franz-Ferdinand in Sarajevo steunde Duitsland Oostenrijk-Hongarije onvoorwaardelijk, wat van cruciaal belang was voor de aanloop naar de oorlog. </a:t>
            </a:r>
            <a:endParaRPr/>
          </a:p>
          <a:p>
            <a:pPr marL="457200" lvl="0" indent="-317500" algn="l" rtl="0">
              <a:spcBef>
                <a:spcPts val="0"/>
              </a:spcBef>
              <a:spcAft>
                <a:spcPts val="0"/>
              </a:spcAft>
              <a:buSzPts val="1400"/>
              <a:buChar char="-"/>
            </a:pPr>
            <a:r>
              <a:rPr lang="nl"/>
              <a:t>Het agressieve Duitse mobilisatieplan (Von Schlieffenplan) had ertoe geleid dat het hoogoplopende conflict tussen Oostenrijk, Rusland en Duitsland onmiddellijk was uitgegroeid tot één grote Europese oorlog</a:t>
            </a:r>
            <a:endParaRPr/>
          </a:p>
        </p:txBody>
      </p:sp>
      <p:sp>
        <p:nvSpPr>
          <p:cNvPr id="120" name="Google Shape;120;p22"/>
          <p:cNvSpPr/>
          <p:nvPr/>
        </p:nvSpPr>
        <p:spPr>
          <a:xfrm>
            <a:off x="1020000" y="2461363"/>
            <a:ext cx="2122800" cy="5727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a:t>Redenen</a:t>
            </a:r>
            <a:endParaRPr/>
          </a:p>
        </p:txBody>
      </p:sp>
      <p:sp>
        <p:nvSpPr>
          <p:cNvPr id="121" name="Google Shape;121;p22"/>
          <p:cNvSpPr txBox="1"/>
          <p:nvPr/>
        </p:nvSpPr>
        <p:spPr>
          <a:xfrm>
            <a:off x="5568075" y="3572725"/>
            <a:ext cx="3032700" cy="1046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nl"/>
              <a:t>De onderhandelaars in Versailles dwongen Duitsland een vernederend Vredesverdrag te ondertekenen</a:t>
            </a:r>
            <a:endParaRPr/>
          </a:p>
        </p:txBody>
      </p:sp>
      <p:sp>
        <p:nvSpPr>
          <p:cNvPr id="122" name="Google Shape;122;p22"/>
          <p:cNvSpPr/>
          <p:nvPr/>
        </p:nvSpPr>
        <p:spPr>
          <a:xfrm>
            <a:off x="4476300" y="3034079"/>
            <a:ext cx="2122800" cy="655200"/>
          </a:xfrm>
          <a:prstGeom prst="downArrowCallout">
            <a:avLst>
              <a:gd name="adj1" fmla="val 25000"/>
              <a:gd name="adj2" fmla="val 25000"/>
              <a:gd name="adj3" fmla="val 25000"/>
              <a:gd name="adj4" fmla="val 649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nl"/>
              <a:t>Gevolg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
              <a:t>Verdrag van Versailles</a:t>
            </a:r>
            <a:endParaRPr/>
          </a:p>
        </p:txBody>
      </p:sp>
      <p:sp>
        <p:nvSpPr>
          <p:cNvPr id="128" name="Google Shape;128;p23"/>
          <p:cNvSpPr txBox="1">
            <a:spLocks noGrp="1"/>
          </p:cNvSpPr>
          <p:nvPr>
            <p:ph type="body" idx="1"/>
          </p:nvPr>
        </p:nvSpPr>
        <p:spPr>
          <a:xfrm>
            <a:off x="311700" y="1152475"/>
            <a:ext cx="3198900" cy="11643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nl"/>
              <a:t>Deze cartoon heeft te maken met het verdrag van Versailles, maar wat?</a:t>
            </a:r>
            <a:endParaRPr/>
          </a:p>
        </p:txBody>
      </p:sp>
      <p:pic>
        <p:nvPicPr>
          <p:cNvPr id="129" name="Google Shape;129;p23"/>
          <p:cNvPicPr preferRelativeResize="0"/>
          <p:nvPr/>
        </p:nvPicPr>
        <p:blipFill>
          <a:blip r:embed="rId3">
            <a:alphaModFix/>
          </a:blip>
          <a:stretch>
            <a:fillRect/>
          </a:stretch>
        </p:blipFill>
        <p:spPr>
          <a:xfrm>
            <a:off x="3602500" y="0"/>
            <a:ext cx="5541500" cy="5143500"/>
          </a:xfrm>
          <a:prstGeom prst="rect">
            <a:avLst/>
          </a:prstGeom>
          <a:noFill/>
          <a:ln>
            <a:noFill/>
          </a:ln>
        </p:spPr>
      </p:pic>
      <p:sp>
        <p:nvSpPr>
          <p:cNvPr id="130" name="Google Shape;130;p23"/>
          <p:cNvSpPr txBox="1"/>
          <p:nvPr/>
        </p:nvSpPr>
        <p:spPr>
          <a:xfrm>
            <a:off x="0" y="864300"/>
            <a:ext cx="4487700" cy="4279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a:t>Het Verdrag van Versailles moest de vrede besluiten na de Eerste Wereldoorlog. Maar eerder dan maatregelen die voortaan vrede in Europa vast zouden leggen, bevatte het verdrag vooral artikels die wraak namen op de Centrale Mogendheden (bezetting van de industriegebieden van Duitsland, opdeling van Oostenrijk en Hongarije, ontwapening) of die de overwinnaars beloonden (overdracht van kolonies, zware herstelbetalingen, overdracht van grensgebieden).</a:t>
            </a:r>
            <a:endParaRPr/>
          </a:p>
          <a:p>
            <a:pPr marL="0" lvl="0" indent="0" algn="l" rtl="0">
              <a:spcBef>
                <a:spcPts val="0"/>
              </a:spcBef>
              <a:spcAft>
                <a:spcPts val="0"/>
              </a:spcAft>
              <a:buNone/>
            </a:pPr>
            <a:endParaRPr/>
          </a:p>
          <a:p>
            <a:pPr marL="0" lvl="0" indent="0" algn="l" rtl="0">
              <a:spcBef>
                <a:spcPts val="0"/>
              </a:spcBef>
              <a:spcAft>
                <a:spcPts val="0"/>
              </a:spcAft>
              <a:buNone/>
            </a:pPr>
            <a:r>
              <a:rPr lang="nl"/>
              <a:t>Wat de cartoonist toont is dat uit zo'n fout vredesverdrag uiteindelijk een norse militair met een Duitse pinhelm en een 'tandenborstelsnor' komt gekropen, die bovendien heel duidelijk aangeeft wie er voortkomt uit zo'n ongunstig verdrag: 'Hitler Party'. Het resultaat van het verdrag van Versailles was een groot ongenoegen in Centraal-Europa, waarbij de politieke partij van Hitler populair kon worden.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nl">
                <a:latin typeface="Arial"/>
                <a:ea typeface="Arial"/>
                <a:cs typeface="Arial"/>
                <a:sym typeface="Arial"/>
              </a:rPr>
              <a:t>Een ‘slechte’ vrede</a:t>
            </a:r>
            <a:endParaRPr/>
          </a:p>
        </p:txBody>
      </p:sp>
      <p:sp>
        <p:nvSpPr>
          <p:cNvPr id="136" name="Google Shape;136;p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nl">
                <a:latin typeface="Arial"/>
                <a:ea typeface="Arial"/>
                <a:cs typeface="Arial"/>
                <a:sym typeface="Arial"/>
              </a:rPr>
              <a:t>11 november 1918 (11:11 uur)</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Wapenstilstand &amp; vredesbesprekingen</a:t>
            </a:r>
            <a:endParaRPr/>
          </a:p>
          <a:p>
            <a:pPr marL="177800" lvl="0" indent="-38100" algn="l" rtl="0">
              <a:lnSpc>
                <a:spcPct val="90000"/>
              </a:lnSpc>
              <a:spcBef>
                <a:spcPts val="800"/>
              </a:spcBef>
              <a:spcAft>
                <a:spcPts val="0"/>
              </a:spcAft>
              <a:buClr>
                <a:schemeClr val="dk1"/>
              </a:buClr>
              <a:buSzPts val="2100"/>
              <a:buNone/>
            </a:pPr>
            <a:endParaRPr>
              <a:latin typeface="Arial"/>
              <a:ea typeface="Arial"/>
              <a:cs typeface="Arial"/>
              <a:sym typeface="Arial"/>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De Vrede van Versailles</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Afwezig: De verliezers,</a:t>
            </a:r>
            <a:endParaRPr/>
          </a:p>
          <a:p>
            <a:pPr marL="0" lvl="0" indent="0" algn="l" rtl="0">
              <a:lnSpc>
                <a:spcPct val="90000"/>
              </a:lnSpc>
              <a:spcBef>
                <a:spcPts val="800"/>
              </a:spcBef>
              <a:spcAft>
                <a:spcPts val="0"/>
              </a:spcAft>
              <a:buClr>
                <a:schemeClr val="dk1"/>
              </a:buClr>
              <a:buSzPts val="2100"/>
              <a:buNone/>
            </a:pPr>
            <a:r>
              <a:rPr lang="nl">
                <a:latin typeface="Arial"/>
                <a:ea typeface="Arial"/>
                <a:cs typeface="Arial"/>
                <a:sym typeface="Arial"/>
              </a:rPr>
              <a:t>   Duitsland, Oostenrijk-</a:t>
            </a:r>
            <a:endParaRPr/>
          </a:p>
          <a:p>
            <a:pPr marL="0" lvl="0" indent="0" algn="l" rtl="0">
              <a:lnSpc>
                <a:spcPct val="90000"/>
              </a:lnSpc>
              <a:spcBef>
                <a:spcPts val="800"/>
              </a:spcBef>
              <a:spcAft>
                <a:spcPts val="0"/>
              </a:spcAft>
              <a:buClr>
                <a:schemeClr val="dk1"/>
              </a:buClr>
              <a:buSzPts val="2100"/>
              <a:buNone/>
            </a:pPr>
            <a:r>
              <a:rPr lang="nl">
                <a:latin typeface="Arial"/>
                <a:ea typeface="Arial"/>
                <a:cs typeface="Arial"/>
                <a:sym typeface="Arial"/>
              </a:rPr>
              <a:t>   Hongarije en Turkije</a:t>
            </a:r>
            <a:endParaRPr>
              <a:latin typeface="Arial"/>
              <a:ea typeface="Arial"/>
              <a:cs typeface="Arial"/>
              <a:sym typeface="Arial"/>
            </a:endParaRPr>
          </a:p>
          <a:p>
            <a:pPr marL="177800" lvl="0" indent="-38100" algn="l" rtl="0">
              <a:lnSpc>
                <a:spcPct val="90000"/>
              </a:lnSpc>
              <a:spcBef>
                <a:spcPts val="800"/>
              </a:spcBef>
              <a:spcAft>
                <a:spcPts val="1200"/>
              </a:spcAft>
              <a:buClr>
                <a:schemeClr val="dk1"/>
              </a:buClr>
              <a:buSzPts val="2100"/>
              <a:buNone/>
            </a:pPr>
            <a:endParaRPr>
              <a:latin typeface="Arial"/>
              <a:ea typeface="Arial"/>
              <a:cs typeface="Arial"/>
              <a:sym typeface="Arial"/>
            </a:endParaRPr>
          </a:p>
        </p:txBody>
      </p:sp>
      <p:pic>
        <p:nvPicPr>
          <p:cNvPr id="137" name="Google Shape;137;p24"/>
          <p:cNvPicPr preferRelativeResize="0"/>
          <p:nvPr/>
        </p:nvPicPr>
        <p:blipFill rotWithShape="1">
          <a:blip r:embed="rId3">
            <a:alphaModFix/>
          </a:blip>
          <a:srcRect/>
          <a:stretch/>
        </p:blipFill>
        <p:spPr>
          <a:xfrm>
            <a:off x="5712847" y="2085696"/>
            <a:ext cx="2288152" cy="30578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nl">
                <a:latin typeface="Arial"/>
                <a:ea typeface="Arial"/>
                <a:cs typeface="Arial"/>
                <a:sym typeface="Arial"/>
              </a:rPr>
              <a:t>Een ‘slechte’ vrede</a:t>
            </a:r>
            <a:endParaRPr/>
          </a:p>
        </p:txBody>
      </p:sp>
      <p:sp>
        <p:nvSpPr>
          <p:cNvPr id="143" name="Google Shape;143;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nl">
                <a:latin typeface="Arial"/>
                <a:ea typeface="Arial"/>
                <a:cs typeface="Arial"/>
                <a:sym typeface="Arial"/>
              </a:rPr>
              <a:t>Duitsland krijgt de schuld</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Verliest Elzas – Lotharingen aan Frankrijk</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Verliest gebieden in het oosten aan Polen</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Moet hoge herstelbetalingen betalen</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Duitse kolonies afgenomen</a:t>
            </a:r>
            <a:endParaRPr/>
          </a:p>
          <a:p>
            <a:pPr marL="177800" lvl="0" indent="-171450" algn="l" rtl="0">
              <a:lnSpc>
                <a:spcPct val="90000"/>
              </a:lnSpc>
              <a:spcBef>
                <a:spcPts val="800"/>
              </a:spcBef>
              <a:spcAft>
                <a:spcPts val="0"/>
              </a:spcAft>
              <a:buClr>
                <a:schemeClr val="dk1"/>
              </a:buClr>
              <a:buSzPts val="2100"/>
              <a:buChar char="●"/>
            </a:pPr>
            <a:r>
              <a:rPr lang="nl">
                <a:latin typeface="Arial"/>
                <a:ea typeface="Arial"/>
                <a:cs typeface="Arial"/>
                <a:sym typeface="Arial"/>
              </a:rPr>
              <a:t>Klein en zwak leger</a:t>
            </a:r>
            <a:endParaRPr/>
          </a:p>
          <a:p>
            <a:pPr marL="177800" lvl="0" indent="-171450" algn="l" rtl="0">
              <a:lnSpc>
                <a:spcPct val="90000"/>
              </a:lnSpc>
              <a:spcBef>
                <a:spcPts val="800"/>
              </a:spcBef>
              <a:spcAft>
                <a:spcPts val="1200"/>
              </a:spcAft>
              <a:buClr>
                <a:schemeClr val="dk1"/>
              </a:buClr>
              <a:buSzPts val="2100"/>
              <a:buChar char="●"/>
            </a:pPr>
            <a:r>
              <a:rPr lang="nl">
                <a:latin typeface="Arial"/>
                <a:ea typeface="Arial"/>
                <a:cs typeface="Arial"/>
                <a:sym typeface="Arial"/>
              </a:rPr>
              <a:t>Volkenbond opgericht: Duitsland mag geen lid zijn</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1231</Words>
  <Application>Microsoft Macintosh PowerPoint</Application>
  <PresentationFormat>Diavoorstelling (16:9)</PresentationFormat>
  <Paragraphs>157</Paragraphs>
  <Slides>30</Slides>
  <Notes>30</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30</vt:i4>
      </vt:variant>
    </vt:vector>
  </HeadingPairs>
  <TitlesOfParts>
    <vt:vector size="32" baseType="lpstr">
      <vt:lpstr>Arial</vt:lpstr>
      <vt:lpstr>Simple Light</vt:lpstr>
      <vt:lpstr>Duitsland in Europa 1918 - 1991</vt:lpstr>
      <vt:lpstr>2.1 Nazisme als een donkere wolk over Europa</vt:lpstr>
      <vt:lpstr>Einde WO 1</vt:lpstr>
      <vt:lpstr>Het einde van het Duitse keizerrijk</vt:lpstr>
      <vt:lpstr>De Eerste Wereldoorlog (1914 - 1918)</vt:lpstr>
      <vt:lpstr>De Alleinschuld en het Verdrag van Versailles</vt:lpstr>
      <vt:lpstr>Verdrag van Versailles</vt:lpstr>
      <vt:lpstr>Een ‘slechte’ vrede</vt:lpstr>
      <vt:lpstr>Een ‘slechte’ vrede</vt:lpstr>
      <vt:lpstr>Politieke verdeeldheid in Duitsland</vt:lpstr>
      <vt:lpstr>Republiek van Weimar (1919 - 1933) Voor het eerst een democratie</vt:lpstr>
      <vt:lpstr>Roaring twenties</vt:lpstr>
      <vt:lpstr>De economische situatie en de crisis van 1923 (du)</vt:lpstr>
      <vt:lpstr>De economische crisis van 1923</vt:lpstr>
      <vt:lpstr>Stabiele jaren 1924-1929</vt:lpstr>
      <vt:lpstr>Internationale economische crisis</vt:lpstr>
      <vt:lpstr>Het einde van de Weimarrepubliek</vt:lpstr>
      <vt:lpstr>PowerPoint-presentatie</vt:lpstr>
      <vt:lpstr>PowerPoint-presentatie</vt:lpstr>
      <vt:lpstr>Nazificatie</vt:lpstr>
      <vt:lpstr>PowerPoint-presentatie</vt:lpstr>
      <vt:lpstr>Economisch herstel</vt:lpstr>
      <vt:lpstr>Buitenlandse politieke doelen van Duitsland</vt:lpstr>
      <vt:lpstr>Appeasementpolitiek</vt:lpstr>
      <vt:lpstr>Oorzaken WO 2</vt:lpstr>
      <vt:lpstr>De Tweede Wereldoorlog</vt:lpstr>
      <vt:lpstr>PowerPoint-presentatie</vt:lpstr>
      <vt:lpstr>Jodenvraagstuk → De Holocaust</vt:lpstr>
      <vt:lpstr>Het einde</vt:lpstr>
      <vt:lpstr>Jaartallen die je moet kennen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Duitsland in Europa 1918 - 1991</dc:title>
  <cp:lastModifiedBy>Floor Stoffels</cp:lastModifiedBy>
  <cp:revision>4</cp:revision>
  <dcterms:modified xsi:type="dcterms:W3CDTF">2023-03-06T11:39:28Z</dcterms:modified>
</cp:coreProperties>
</file>