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87"/>
  </p:notesMasterIdLst>
  <p:sldIdLst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5" r:id="rId71"/>
    <p:sldId id="366" r:id="rId72"/>
    <p:sldId id="367" r:id="rId73"/>
    <p:sldId id="368" r:id="rId74"/>
    <p:sldId id="369" r:id="rId75"/>
    <p:sldId id="370" r:id="rId76"/>
    <p:sldId id="371" r:id="rId77"/>
    <p:sldId id="372" r:id="rId78"/>
    <p:sldId id="373" r:id="rId79"/>
    <p:sldId id="374" r:id="rId80"/>
    <p:sldId id="375" r:id="rId81"/>
    <p:sldId id="376" r:id="rId82"/>
    <p:sldId id="377" r:id="rId83"/>
    <p:sldId id="378" r:id="rId84"/>
    <p:sldId id="379" r:id="rId85"/>
    <p:sldId id="380" r:id="rId8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Open Sans" panose="020B0606030504020204" pitchFamily="34" charset="0"/>
      <p:regular r:id="rId92"/>
      <p:bold r:id="rId93"/>
      <p:italic r:id="rId94"/>
      <p:boldItalic r:id="rId95"/>
    </p:embeddedFont>
    <p:embeddedFont>
      <p:font typeface="PT Sans Narrow" panose="020B0506020203020204" pitchFamily="34" charset="77"/>
      <p:regular r:id="rId96"/>
      <p:bold r:id="rId97"/>
    </p:embeddedFont>
    <p:embeddedFont>
      <p:font typeface="Roboto" panose="02000000000000000000" pitchFamily="2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5"/>
  </p:normalViewPr>
  <p:slideViewPr>
    <p:cSldViewPr snapToGrid="0">
      <p:cViewPr varScale="1">
        <p:scale>
          <a:sx n="135" d="100"/>
          <a:sy n="135" d="100"/>
        </p:scale>
        <p:origin x="9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2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0.fntdata"/><Relationship Id="rId10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13.fntdata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25bbfb1bae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25bbfb1bae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25bbfb1bae_0_6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g125bbfb1bae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25bbfb1bae_0_8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g125bbfb1bae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bbfb1bae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bbfb1bae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25bbfb1bae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25bbfb1bae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25bbfb1bae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25bbfb1bae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25bbfb1bae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25bbfb1bae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25bbfb1bae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25bbfb1bae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25bbfb1bae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25bbfb1bae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25bbfb1bae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25bbfb1bae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25bbfb1bae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25bbfb1bae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25bbfb1bae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25bbfb1bae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25bbfb1bae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25bbfb1bae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25bbfb1bae_0_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25bbfb1bae_0_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25bbfb1bae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25bbfb1bae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25bbfb1bae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25bbfb1bae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25bbfb1bae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25bbfb1bae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25bbfb1bae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25bbfb1bae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25bbfb1bae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25bbfb1bae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25bbfb1ba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25bbfb1bae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25bbfb1bae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25bbfb1bae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25bbfb1bae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125bbfb1bae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25bbfb1bae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25bbfb1bae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25bbfb1bae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25bbfb1bae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25bbfb1bae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25bbfb1bae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25bbfb1bae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25bbfb1bae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25bbfb1bae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25bbfb1bae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25bbfb1bae_0_1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25bbfb1bae_0_1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25bbfb1bae_0_1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25bbfb1bae_0_1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25bbfb1bae_0_1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125bbfb1bae_0_1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5bbfb1bae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5bbfb1bae_0_1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25bbfb1bae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25bbfb1bae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25bbfb1bae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25bbfb1bae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25bbfb1bae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25bbfb1bae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25bbfb1bae_0_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25bbfb1bae_0_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25bbfb1bae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25bbfb1bae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25bbfb1bae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25bbfb1bae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25bbfb1bae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25bbfb1bae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25bbfb1bae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25bbfb1bae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25bbfb1bae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25bbfb1bae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25bbfb1bae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125bbfb1bae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25bbfb1bae_0_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25bbfb1bae_0_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25bbfb1bae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25bbfb1bae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25bbfb1bae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125bbfb1bae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25bbfb1bae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25bbfb1bae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25bbfb1bae_0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125bbfb1bae_0_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25bbfb1bae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25bbfb1bae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25bbfb1bae_0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25bbfb1bae_0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25bbfb1bae_0_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25bbfb1bae_0_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25bbfb1bae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25bbfb1bae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125bbfb1bae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125bbfb1bae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25bbfb1bae_0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25bbfb1bae_0_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25bbfb1bae_0_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125bbfb1bae_0_1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25bbfb1bae_0_1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125bbfb1bae_0_1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25bbfb1bae_0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125bbfb1bae_0_1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25bbfb1bae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25bbfb1bae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25bbfb1bae_0_1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125bbfb1bae_0_1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25bbfb1bae_0_1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25bbfb1bae_0_1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25bbfb1bae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125bbfb1bae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25bbfb1bae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125bbfb1bae_0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25bbfb1bae_0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25bbfb1bae_0_1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25bbfb1bae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125bbfb1bae_0_1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25bbfb1bae_0_1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125bbfb1bae_0_1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25bbfb1bae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125bbfb1bae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125bbfb1bae_0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125bbfb1bae_0_1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25bbfb1bae_0_1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125bbfb1bae_0_1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25bbfb1bae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25bbfb1bae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25bbfb1bae_0_1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125bbfb1bae_0_1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125bbfb1bae_0_1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125bbfb1bae_0_1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25bbfb1bae_0_1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25bbfb1bae_0_1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25bbfb1bae_0_1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125bbfb1bae_0_1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25bbfb1bae_0_1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25bbfb1bae_0_1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125bbfb1bae_0_1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125bbfb1bae_0_1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25bbfb1bae_0_1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125bbfb1bae_0_1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25bbfb1bae_0_1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125bbfb1bae_0_1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25bbfb1bae_0_1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125bbfb1bae_0_1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125bbfb1bae_0_1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125bbfb1bae_0_1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25bbfb1bae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25bbfb1bae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25bbfb1bae_0_1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25bbfb1bae_0_1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125bbfb1bae_0_1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125bbfb1bae_0_1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25bbfb1bae_0_1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25bbfb1bae_0_1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125bbfb1bae_0_1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125bbfb1bae_0_1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125bbfb1bae_0_1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125bbfb1bae_0_1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25bbfb1bae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25bbfb1bae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1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3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AvL5BPalxDQ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8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Historisch Overzicht vanaf 1900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nl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moord op de Oostenrijkse troonopvolger Frans Ferdinand</a:t>
            </a:r>
            <a:endParaRPr/>
          </a:p>
        </p:txBody>
      </p:sp>
      <p:sp>
        <p:nvSpPr>
          <p:cNvPr id="468" name="Google Shape;468;p77"/>
          <p:cNvSpPr txBox="1">
            <a:spLocks noGrp="1"/>
          </p:cNvSpPr>
          <p:nvPr>
            <p:ph type="body" idx="1"/>
          </p:nvPr>
        </p:nvSpPr>
        <p:spPr>
          <a:xfrm>
            <a:off x="1331641" y="1167594"/>
            <a:ext cx="6534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De aanleiding en het uitbreken van de oorlog: 28 juni 1914</a:t>
            </a:r>
            <a:endParaRPr/>
          </a:p>
        </p:txBody>
      </p:sp>
      <p:pic>
        <p:nvPicPr>
          <p:cNvPr id="469" name="Google Shape;469;p77" descr="sarajevo28juillet191_86728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1732" y="2301722"/>
            <a:ext cx="4974600" cy="24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7"/>
          <p:cNvSpPr/>
          <p:nvPr/>
        </p:nvSpPr>
        <p:spPr>
          <a:xfrm>
            <a:off x="2087724" y="1804562"/>
            <a:ext cx="5184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https://www.youtube.com/watch?v=AvL5BPalxDQ</a:t>
            </a:r>
            <a:r>
              <a:rPr lang="nl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8"/>
          <p:cNvSpPr txBox="1">
            <a:spLocks noGrp="1"/>
          </p:cNvSpPr>
          <p:nvPr>
            <p:ph type="title"/>
          </p:nvPr>
        </p:nvSpPr>
        <p:spPr>
          <a:xfrm>
            <a:off x="223033" y="293955"/>
            <a:ext cx="61380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Calibri"/>
              <a:buNone/>
            </a:pPr>
            <a:r>
              <a:rPr lang="nl" b="1">
                <a:solidFill>
                  <a:schemeClr val="accent3"/>
                </a:solidFill>
              </a:rPr>
              <a:t>Het “Sneeuwbaleffect”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476" name="Google Shape;47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1100"/>
            <a:ext cx="6138001" cy="17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78"/>
          <p:cNvSpPr txBox="1">
            <a:spLocks noGrp="1"/>
          </p:cNvSpPr>
          <p:nvPr>
            <p:ph type="body" idx="1"/>
          </p:nvPr>
        </p:nvSpPr>
        <p:spPr>
          <a:xfrm>
            <a:off x="4421775" y="2337950"/>
            <a:ext cx="4722300" cy="28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40000" lnSpcReduction="10000"/>
          </a:bodyPr>
          <a:lstStyle/>
          <a:p>
            <a:pPr marL="177800" lvl="0" indent="-14478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" sz="2700">
                <a:latin typeface="Calibri"/>
                <a:ea typeface="Calibri"/>
                <a:cs typeface="Calibri"/>
                <a:sym typeface="Calibri"/>
              </a:rPr>
              <a:t>23 juli: Juli-Ultimatum: Oostenrijk-Hongarije wil eigen politie in Servië onderzoek laten doen.</a:t>
            </a:r>
            <a:br>
              <a:rPr lang="nl" sz="2700">
                <a:latin typeface="Calibri"/>
                <a:ea typeface="Calibri"/>
                <a:cs typeface="Calibri"/>
                <a:sym typeface="Calibri"/>
              </a:rPr>
            </a:b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14478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" sz="2700">
                <a:latin typeface="Calibri"/>
                <a:ea typeface="Calibri"/>
                <a:cs typeface="Calibri"/>
                <a:sym typeface="Calibri"/>
              </a:rPr>
              <a:t>25 juli: Rusland besluit Servië militair te steunen. Diplomatieke stappen mislukken.</a:t>
            </a:r>
            <a:br>
              <a:rPr lang="nl" sz="2700">
                <a:latin typeface="Calibri"/>
                <a:ea typeface="Calibri"/>
                <a:cs typeface="Calibri"/>
                <a:sym typeface="Calibri"/>
              </a:rPr>
            </a:b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14478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" sz="2700">
                <a:latin typeface="Calibri"/>
                <a:ea typeface="Calibri"/>
                <a:cs typeface="Calibri"/>
                <a:sym typeface="Calibri"/>
              </a:rPr>
              <a:t>28 juli: Oostenrijk verklaart de oorlog aan Servië.</a:t>
            </a:r>
            <a:br>
              <a:rPr lang="nl" sz="2700">
                <a:latin typeface="Calibri"/>
                <a:ea typeface="Calibri"/>
                <a:cs typeface="Calibri"/>
                <a:sym typeface="Calibri"/>
              </a:rPr>
            </a:b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14478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" sz="2700">
                <a:latin typeface="Calibri"/>
                <a:ea typeface="Calibri"/>
                <a:cs typeface="Calibri"/>
                <a:sym typeface="Calibri"/>
              </a:rPr>
              <a:t>1 augustus: Duitsland verklaart de oorlog aan Rusland.</a:t>
            </a:r>
            <a:br>
              <a:rPr lang="nl" sz="2700">
                <a:latin typeface="Calibri"/>
                <a:ea typeface="Calibri"/>
                <a:cs typeface="Calibri"/>
                <a:sym typeface="Calibri"/>
              </a:rPr>
            </a:b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14478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" sz="2700">
                <a:latin typeface="Calibri"/>
                <a:ea typeface="Calibri"/>
                <a:cs typeface="Calibri"/>
                <a:sym typeface="Calibri"/>
              </a:rPr>
              <a:t>3 augustus: Frankrijk mobiliseert. Duitsland verklaart Frankrijk de oorlog. Het Von Schlieffenplan treedt in werking.</a:t>
            </a:r>
            <a:br>
              <a:rPr lang="nl" sz="2700">
                <a:latin typeface="Calibri"/>
                <a:ea typeface="Calibri"/>
                <a:cs typeface="Calibri"/>
                <a:sym typeface="Calibri"/>
              </a:rPr>
            </a:b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14478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" sz="2700">
                <a:latin typeface="Calibri"/>
                <a:ea typeface="Calibri"/>
                <a:cs typeface="Calibri"/>
                <a:sym typeface="Calibri"/>
              </a:rPr>
              <a:t>4 augustus: Duitsland trekt België binnen, na een Belgische weigering op het verzoek van Duitsland om de Duitse troepen vrije doortocht te verlenen.</a:t>
            </a:r>
            <a:br>
              <a:rPr lang="nl" sz="2700">
                <a:latin typeface="Calibri"/>
                <a:ea typeface="Calibri"/>
                <a:cs typeface="Calibri"/>
                <a:sym typeface="Calibri"/>
              </a:rPr>
            </a:b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14478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" sz="2700">
                <a:latin typeface="Calibri"/>
                <a:ea typeface="Calibri"/>
                <a:cs typeface="Calibri"/>
                <a:sym typeface="Calibri"/>
              </a:rPr>
              <a:t>Engeland verklaart hierop Duitsland de oorlog, omdat België al sinds 1830 neutraal was en Engeland zou ingrijpen als die neutraliteit werd gebroken.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9"/>
          <p:cNvSpPr txBox="1">
            <a:spLocks noGrp="1"/>
          </p:cNvSpPr>
          <p:nvPr>
            <p:ph type="title"/>
          </p:nvPr>
        </p:nvSpPr>
        <p:spPr>
          <a:xfrm>
            <a:off x="6775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Het Von Schlieffenplan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483" name="Google Shape;48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304" y="0"/>
            <a:ext cx="55576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699" y="-71175"/>
            <a:ext cx="7880034" cy="502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1"/>
          <p:cNvSpPr txBox="1">
            <a:spLocks noGrp="1"/>
          </p:cNvSpPr>
          <p:nvPr>
            <p:ph type="title"/>
          </p:nvPr>
        </p:nvSpPr>
        <p:spPr>
          <a:xfrm>
            <a:off x="0" y="424675"/>
            <a:ext cx="34053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Bondgenootschappen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494" name="Google Shape;49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713" y="0"/>
            <a:ext cx="59002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Oefenvraag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00" name="Google Shape;50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750" y="1104575"/>
            <a:ext cx="6684225" cy="403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6451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Verloop WO1: Westfront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06" name="Google Shape;50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75" y="1683575"/>
            <a:ext cx="9039225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Verloop WO1: Oostfront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12" name="Google Shape;512;p8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13" name="Google Shape;51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4688" y="1006100"/>
            <a:ext cx="6494625" cy="41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5"/>
          <p:cNvSpPr txBox="1">
            <a:spLocks noGrp="1"/>
          </p:cNvSpPr>
          <p:nvPr>
            <p:ph type="title"/>
          </p:nvPr>
        </p:nvSpPr>
        <p:spPr>
          <a:xfrm>
            <a:off x="311713" y="2165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Een totale oorlog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19" name="Google Shape;51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63" y="923925"/>
            <a:ext cx="8905875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25" name="Google Shape;525;p8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26" name="Google Shape;52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57163"/>
            <a:ext cx="8763000" cy="482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In het kort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419" name="Google Shape;419;p6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De Eerste Wereldoorlog (1914 - 1918)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Het interbellum / herstel en crisis (1918 - 1939)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De Tweede Wereldoorlog (1939 - 1945)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Europa en de wereld (1945 - 1989)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Een nieuwe wereldorde (vanaf 1990)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7"/>
          <p:cNvSpPr txBox="1">
            <a:spLocks noGrp="1"/>
          </p:cNvSpPr>
          <p:nvPr>
            <p:ph type="title"/>
          </p:nvPr>
        </p:nvSpPr>
        <p:spPr>
          <a:xfrm>
            <a:off x="271025" y="378188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Amerika gaat meedoen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32" name="Google Shape;53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600"/>
            <a:ext cx="7319026" cy="37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8626" y="0"/>
            <a:ext cx="2265374" cy="146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8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Het interbellum/herstel en crisis (1918-1939)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44" name="Google Shape;544;p8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45" name="Google Shape;54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0988"/>
            <a:ext cx="8839200" cy="45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0"/>
          <p:cNvSpPr txBox="1">
            <a:spLocks noGrp="1"/>
          </p:cNvSpPr>
          <p:nvPr>
            <p:ph type="title"/>
          </p:nvPr>
        </p:nvSpPr>
        <p:spPr>
          <a:xfrm>
            <a:off x="0" y="1461525"/>
            <a:ext cx="3149700" cy="20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Verdrag </a:t>
            </a:r>
            <a:endParaRPr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van Versailles</a:t>
            </a:r>
            <a:endParaRPr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&amp;</a:t>
            </a:r>
            <a:endParaRPr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Dolkstootlegende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51" name="Google Shape;55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9698" y="0"/>
            <a:ext cx="59943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Oefenvragen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57" name="Google Shape;55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125" y="1152413"/>
            <a:ext cx="7143750" cy="36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De Volkenbond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563" name="Google Shape;563;p9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64" name="Google Shape;56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25" y="1005113"/>
            <a:ext cx="8820150" cy="4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3"/>
          <p:cNvSpPr txBox="1">
            <a:spLocks noGrp="1"/>
          </p:cNvSpPr>
          <p:nvPr>
            <p:ph type="title"/>
          </p:nvPr>
        </p:nvSpPr>
        <p:spPr>
          <a:xfrm>
            <a:off x="260875" y="1141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Crisis in Duitsland: economische situatie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70" name="Google Shape;57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56675"/>
            <a:ext cx="8598024" cy="432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825"/>
            <a:ext cx="6241325" cy="13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550" y="1067325"/>
            <a:ext cx="4624449" cy="40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575" y="1806438"/>
            <a:ext cx="4214749" cy="2597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5"/>
          <p:cNvSpPr txBox="1">
            <a:spLocks noGrp="1"/>
          </p:cNvSpPr>
          <p:nvPr>
            <p:ph type="title"/>
          </p:nvPr>
        </p:nvSpPr>
        <p:spPr>
          <a:xfrm>
            <a:off x="0" y="1829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Crisis in Duitsland: de herstelbetalingen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83" name="Google Shape;58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950" y="788725"/>
            <a:ext cx="7135850" cy="7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00600"/>
            <a:ext cx="5560274" cy="25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9975" y="1316350"/>
            <a:ext cx="3623200" cy="235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96"/>
          <p:cNvSpPr txBox="1">
            <a:spLocks noGrp="1"/>
          </p:cNvSpPr>
          <p:nvPr>
            <p:ph type="title"/>
          </p:nvPr>
        </p:nvSpPr>
        <p:spPr>
          <a:xfrm>
            <a:off x="0" y="1610100"/>
            <a:ext cx="2317500" cy="19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Amerika: Welvaart </a:t>
            </a:r>
            <a:endParaRPr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en crisis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91" name="Google Shape;59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625" y="0"/>
            <a:ext cx="68873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0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De Eerste Wereldoorlog (1914 - 1918)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425" name="Google Shape;42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75" y="1929525"/>
            <a:ext cx="6367854" cy="308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7"/>
          <p:cNvSpPr txBox="1">
            <a:spLocks noGrp="1"/>
          </p:cNvSpPr>
          <p:nvPr>
            <p:ph type="title"/>
          </p:nvPr>
        </p:nvSpPr>
        <p:spPr>
          <a:xfrm>
            <a:off x="0" y="1610100"/>
            <a:ext cx="2317500" cy="19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Amerika: Welvaart </a:t>
            </a:r>
            <a:endParaRPr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en crisis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597" name="Google Shape;59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250" y="335450"/>
            <a:ext cx="7090750" cy="424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Totalitaire systemen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Sovjet-Unie: Communisme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603" name="Google Shape;60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" y="1981975"/>
            <a:ext cx="8801100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Totalitaire systemen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Italië: Fascisme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Duitsland: Nationaal-Socialisme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609" name="Google Shape;60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800" y="1689525"/>
            <a:ext cx="8452390" cy="3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0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Eigenschappen totalitaire systemen in Interbellum</a:t>
            </a:r>
            <a:endParaRPr/>
          </a:p>
        </p:txBody>
      </p:sp>
      <p:sp>
        <p:nvSpPr>
          <p:cNvPr id="615" name="Google Shape;615;p100"/>
          <p:cNvSpPr txBox="1">
            <a:spLocks noGrp="1"/>
          </p:cNvSpPr>
          <p:nvPr>
            <p:ph type="body" idx="1"/>
          </p:nvPr>
        </p:nvSpPr>
        <p:spPr>
          <a:xfrm>
            <a:off x="471900" y="1623225"/>
            <a:ext cx="3539700" cy="3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Nationalisme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Persoonsverheerlijking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Werk voor iedereen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Extreemrechts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Extreemlinks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Tegen democratie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Tegen communisme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Tegen Kapitalisme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Planeconomie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Economie grootste en sterkste maken</a:t>
            </a:r>
            <a:endParaRPr/>
          </a:p>
        </p:txBody>
      </p:sp>
      <p:sp>
        <p:nvSpPr>
          <p:cNvPr id="616" name="Google Shape;616;p100"/>
          <p:cNvSpPr txBox="1"/>
          <p:nvPr/>
        </p:nvSpPr>
        <p:spPr>
          <a:xfrm>
            <a:off x="4308650" y="1623225"/>
            <a:ext cx="3777900" cy="3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Jodenhaat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Gelijkschakeling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Terreur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Collectivisatie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 persoon/groep aan de macht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Censuur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Propaganda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Fascisme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Stalinisme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Vijfjareneconomie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Eigenschappen totalitaire systemen in Interbellum: Facisme: Italië: Mussoline</a:t>
            </a:r>
            <a:endParaRPr/>
          </a:p>
        </p:txBody>
      </p:sp>
      <p:sp>
        <p:nvSpPr>
          <p:cNvPr id="622" name="Google Shape;622;p101"/>
          <p:cNvSpPr txBox="1">
            <a:spLocks noGrp="1"/>
          </p:cNvSpPr>
          <p:nvPr>
            <p:ph type="body" idx="1"/>
          </p:nvPr>
        </p:nvSpPr>
        <p:spPr>
          <a:xfrm>
            <a:off x="471900" y="1623225"/>
            <a:ext cx="3539700" cy="3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00"/>
                </a:highlight>
              </a:rPr>
              <a:t>Nationalisme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00"/>
                </a:highlight>
              </a:rPr>
              <a:t>Persoonsverheerlijking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00"/>
                </a:highlight>
              </a:rPr>
              <a:t>Werk voor iedereen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00"/>
                </a:highlight>
              </a:rPr>
              <a:t>Extreemrechts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Extreemlinks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>
                <a:highlight>
                  <a:srgbClr val="000000"/>
                </a:highlight>
              </a:rPr>
              <a:t>Tegen democratie</a:t>
            </a:r>
            <a:endParaRPr>
              <a:highlight>
                <a:srgbClr val="00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>
                <a:highlight>
                  <a:srgbClr val="000000"/>
                </a:highlight>
              </a:rPr>
              <a:t>Tegen communisme</a:t>
            </a:r>
            <a:endParaRPr>
              <a:highlight>
                <a:srgbClr val="00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Tegen Kapitalisme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Planeconomie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00"/>
                </a:highlight>
              </a:rPr>
              <a:t>Economie grootste en sterkste maken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623" name="Google Shape;623;p101"/>
          <p:cNvSpPr txBox="1"/>
          <p:nvPr/>
        </p:nvSpPr>
        <p:spPr>
          <a:xfrm>
            <a:off x="4308650" y="1623225"/>
            <a:ext cx="3777900" cy="3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Jodenhaat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Gelijkschakeling</a:t>
            </a:r>
            <a:endParaRPr sz="1800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Terreur</a:t>
            </a:r>
            <a:endParaRPr sz="1800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Collectivisatie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1 persoon/groep aan de macht</a:t>
            </a:r>
            <a:endParaRPr sz="1800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Censuur</a:t>
            </a:r>
            <a:endParaRPr sz="1800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Propaganda</a:t>
            </a:r>
            <a:endParaRPr sz="1800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Fascisme</a:t>
            </a:r>
            <a:endParaRPr sz="1800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Stalinisme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Vijfjareneconomie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5F06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0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Eigenschappen totalitaire systemen in Interbellum: Nazi’s / NSDAP: Hitler</a:t>
            </a:r>
            <a:endParaRPr/>
          </a:p>
        </p:txBody>
      </p:sp>
      <p:sp>
        <p:nvSpPr>
          <p:cNvPr id="629" name="Google Shape;629;p102"/>
          <p:cNvSpPr txBox="1">
            <a:spLocks noGrp="1"/>
          </p:cNvSpPr>
          <p:nvPr>
            <p:ph type="body" idx="1"/>
          </p:nvPr>
        </p:nvSpPr>
        <p:spPr>
          <a:xfrm>
            <a:off x="471900" y="1623225"/>
            <a:ext cx="3539700" cy="3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-"/>
            </a:pPr>
            <a:r>
              <a:rPr lang="nl">
                <a:solidFill>
                  <a:srgbClr val="D9D9D9"/>
                </a:solidFill>
                <a:highlight>
                  <a:srgbClr val="B45F06"/>
                </a:highlight>
              </a:rPr>
              <a:t>Nationalisme</a:t>
            </a:r>
            <a:endParaRPr>
              <a:solidFill>
                <a:srgbClr val="D9D9D9"/>
              </a:solidFill>
              <a:highlight>
                <a:srgbClr val="B45F06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-"/>
            </a:pPr>
            <a:r>
              <a:rPr lang="nl">
                <a:solidFill>
                  <a:srgbClr val="D9D9D9"/>
                </a:solidFill>
                <a:highlight>
                  <a:srgbClr val="B45F06"/>
                </a:highlight>
              </a:rPr>
              <a:t>Persoonsverheerlijking</a:t>
            </a:r>
            <a:endParaRPr>
              <a:solidFill>
                <a:srgbClr val="D9D9D9"/>
              </a:solidFill>
              <a:highlight>
                <a:srgbClr val="B45F06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-"/>
            </a:pPr>
            <a:r>
              <a:rPr lang="nl">
                <a:solidFill>
                  <a:srgbClr val="D9D9D9"/>
                </a:solidFill>
                <a:highlight>
                  <a:srgbClr val="B45F06"/>
                </a:highlight>
              </a:rPr>
              <a:t>Werk voor iedereen</a:t>
            </a:r>
            <a:endParaRPr>
              <a:solidFill>
                <a:srgbClr val="D9D9D9"/>
              </a:solidFill>
              <a:highlight>
                <a:srgbClr val="B45F06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-"/>
            </a:pPr>
            <a:r>
              <a:rPr lang="nl">
                <a:solidFill>
                  <a:srgbClr val="D9D9D9"/>
                </a:solidFill>
                <a:highlight>
                  <a:srgbClr val="B45F06"/>
                </a:highlight>
              </a:rPr>
              <a:t>Extreemrechts</a:t>
            </a:r>
            <a:endParaRPr>
              <a:solidFill>
                <a:srgbClr val="D9D9D9"/>
              </a:solidFill>
              <a:highlight>
                <a:srgbClr val="B45F06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Extreemlinks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-"/>
            </a:pPr>
            <a:r>
              <a:rPr lang="nl">
                <a:solidFill>
                  <a:srgbClr val="EFEFEF"/>
                </a:solidFill>
                <a:highlight>
                  <a:srgbClr val="B45F06"/>
                </a:highlight>
              </a:rPr>
              <a:t>Tegen democratie</a:t>
            </a:r>
            <a:endParaRPr>
              <a:solidFill>
                <a:srgbClr val="EFEFEF"/>
              </a:solidFill>
              <a:highlight>
                <a:srgbClr val="B45F06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-"/>
            </a:pPr>
            <a:r>
              <a:rPr lang="nl">
                <a:solidFill>
                  <a:srgbClr val="EFEFEF"/>
                </a:solidFill>
                <a:highlight>
                  <a:srgbClr val="B45F06"/>
                </a:highlight>
              </a:rPr>
              <a:t>Tegen communisme</a:t>
            </a:r>
            <a:endParaRPr>
              <a:solidFill>
                <a:srgbClr val="EFEFEF"/>
              </a:solidFill>
              <a:highlight>
                <a:srgbClr val="B45F06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Tegen Kapitalisme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Planeconomie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-"/>
            </a:pPr>
            <a:r>
              <a:rPr lang="nl">
                <a:solidFill>
                  <a:srgbClr val="EFEFEF"/>
                </a:solidFill>
                <a:highlight>
                  <a:srgbClr val="B45F06"/>
                </a:highlight>
              </a:rPr>
              <a:t>Economie grootste en sterkste maken</a:t>
            </a:r>
            <a:endParaRPr>
              <a:solidFill>
                <a:srgbClr val="EFEFEF"/>
              </a:solidFill>
              <a:highlight>
                <a:srgbClr val="B45F06"/>
              </a:highlight>
            </a:endParaRPr>
          </a:p>
        </p:txBody>
      </p:sp>
      <p:sp>
        <p:nvSpPr>
          <p:cNvPr id="630" name="Google Shape;630;p102"/>
          <p:cNvSpPr txBox="1"/>
          <p:nvPr/>
        </p:nvSpPr>
        <p:spPr>
          <a:xfrm>
            <a:off x="4308650" y="1623225"/>
            <a:ext cx="3777900" cy="3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EFEFEF"/>
                </a:solidFill>
                <a:highlight>
                  <a:srgbClr val="B45F06"/>
                </a:highlight>
                <a:latin typeface="Roboto"/>
                <a:ea typeface="Roboto"/>
                <a:cs typeface="Roboto"/>
                <a:sym typeface="Roboto"/>
              </a:rPr>
              <a:t>Jodenhaat</a:t>
            </a:r>
            <a:endParaRPr sz="1800">
              <a:solidFill>
                <a:srgbClr val="EFEFEF"/>
              </a:solidFill>
              <a:highlight>
                <a:srgbClr val="B45F06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EFEFEF"/>
                </a:solidFill>
                <a:highlight>
                  <a:srgbClr val="B45F06"/>
                </a:highlight>
                <a:latin typeface="Roboto"/>
                <a:ea typeface="Roboto"/>
                <a:cs typeface="Roboto"/>
                <a:sym typeface="Roboto"/>
              </a:rPr>
              <a:t>Gelijkschakeling</a:t>
            </a:r>
            <a:endParaRPr sz="1800">
              <a:solidFill>
                <a:srgbClr val="EFEFEF"/>
              </a:solidFill>
              <a:highlight>
                <a:srgbClr val="B45F06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EFEFEF"/>
                </a:solidFill>
                <a:highlight>
                  <a:srgbClr val="B45F06"/>
                </a:highlight>
                <a:latin typeface="Roboto"/>
                <a:ea typeface="Roboto"/>
                <a:cs typeface="Roboto"/>
                <a:sym typeface="Roboto"/>
              </a:rPr>
              <a:t>Terreur</a:t>
            </a:r>
            <a:endParaRPr sz="1800">
              <a:solidFill>
                <a:srgbClr val="EFEFEF"/>
              </a:solidFill>
              <a:highlight>
                <a:srgbClr val="B45F06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Collectivisatie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EFEFEF"/>
                </a:solidFill>
                <a:highlight>
                  <a:srgbClr val="B45F06"/>
                </a:highlight>
                <a:latin typeface="Roboto"/>
                <a:ea typeface="Roboto"/>
                <a:cs typeface="Roboto"/>
                <a:sym typeface="Roboto"/>
              </a:rPr>
              <a:t>1 persoon/groep aan de macht</a:t>
            </a:r>
            <a:endParaRPr sz="1800">
              <a:solidFill>
                <a:srgbClr val="EFEFEF"/>
              </a:solidFill>
              <a:highlight>
                <a:srgbClr val="B45F06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Font typeface="Roboto"/>
              <a:buChar char="-"/>
            </a:pPr>
            <a:r>
              <a:rPr lang="nl" sz="1800">
                <a:solidFill>
                  <a:srgbClr val="EFEFEF"/>
                </a:solidFill>
                <a:highlight>
                  <a:srgbClr val="B45F06"/>
                </a:highlight>
                <a:latin typeface="Roboto"/>
                <a:ea typeface="Roboto"/>
                <a:cs typeface="Roboto"/>
                <a:sym typeface="Roboto"/>
              </a:rPr>
              <a:t>Censuur</a:t>
            </a:r>
            <a:endParaRPr sz="1800">
              <a:solidFill>
                <a:srgbClr val="EFEFEF"/>
              </a:solidFill>
              <a:highlight>
                <a:srgbClr val="B45F06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EFEFEF"/>
                </a:solidFill>
                <a:highlight>
                  <a:srgbClr val="B45F06"/>
                </a:highlight>
                <a:latin typeface="Roboto"/>
                <a:ea typeface="Roboto"/>
                <a:cs typeface="Roboto"/>
                <a:sym typeface="Roboto"/>
              </a:rPr>
              <a:t>Propaganda</a:t>
            </a:r>
            <a:endParaRPr sz="1800">
              <a:solidFill>
                <a:srgbClr val="EFEFEF"/>
              </a:solidFill>
              <a:highlight>
                <a:srgbClr val="B45F06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EFEFEF"/>
                </a:solidFill>
                <a:highlight>
                  <a:srgbClr val="B45F06"/>
                </a:highlight>
                <a:latin typeface="Roboto"/>
                <a:ea typeface="Roboto"/>
                <a:cs typeface="Roboto"/>
                <a:sym typeface="Roboto"/>
              </a:rPr>
              <a:t>Fascisme</a:t>
            </a:r>
            <a:endParaRPr sz="1800">
              <a:solidFill>
                <a:srgbClr val="EFEFEF"/>
              </a:solidFill>
              <a:highlight>
                <a:srgbClr val="B45F06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Stalinisme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Vijfjareneconomie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Eigenschappen totalitaire systemen in Interbellum: NSB / Nederland: Mussert</a:t>
            </a:r>
            <a:endParaRPr/>
          </a:p>
        </p:txBody>
      </p:sp>
      <p:sp>
        <p:nvSpPr>
          <p:cNvPr id="636" name="Google Shape;636;p103"/>
          <p:cNvSpPr txBox="1">
            <a:spLocks noGrp="1"/>
          </p:cNvSpPr>
          <p:nvPr>
            <p:ph type="body" idx="1"/>
          </p:nvPr>
        </p:nvSpPr>
        <p:spPr>
          <a:xfrm>
            <a:off x="471900" y="1623225"/>
            <a:ext cx="3539700" cy="3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FF"/>
                </a:highlight>
              </a:rPr>
              <a:t>Nationalisme</a:t>
            </a:r>
            <a:endParaRPr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FF"/>
                </a:highlight>
              </a:rPr>
              <a:t>Persoonsverheerlijking</a:t>
            </a:r>
            <a:endParaRPr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FF"/>
                </a:highlight>
              </a:rPr>
              <a:t>Werk voor iedereen</a:t>
            </a:r>
            <a:endParaRPr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FF"/>
                </a:highlight>
              </a:rPr>
              <a:t>Extreemrechts</a:t>
            </a:r>
            <a:endParaRPr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Extreemlinks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FF"/>
                </a:highlight>
              </a:rPr>
              <a:t>Tegen democratie</a:t>
            </a:r>
            <a:endParaRPr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0000FF"/>
                </a:highlight>
              </a:rPr>
              <a:t>Tegen communisme</a:t>
            </a:r>
            <a:endParaRPr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Tegen Kapitalisme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Planeconomie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Economie grootste en sterkste maken</a:t>
            </a:r>
            <a:endParaRPr/>
          </a:p>
        </p:txBody>
      </p:sp>
      <p:sp>
        <p:nvSpPr>
          <p:cNvPr id="637" name="Google Shape;637;p103"/>
          <p:cNvSpPr txBox="1"/>
          <p:nvPr/>
        </p:nvSpPr>
        <p:spPr>
          <a:xfrm>
            <a:off x="4308650" y="1623225"/>
            <a:ext cx="3777900" cy="3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Jodenhaat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FF"/>
                </a:highlight>
                <a:latin typeface="Roboto"/>
                <a:ea typeface="Roboto"/>
                <a:cs typeface="Roboto"/>
                <a:sym typeface="Roboto"/>
              </a:rPr>
              <a:t>Gelijkschakeling</a:t>
            </a:r>
            <a:endParaRPr sz="1800">
              <a:solidFill>
                <a:srgbClr val="FFFFFF"/>
              </a:solidFill>
              <a:highlight>
                <a:srgbClr val="0000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Terreur</a:t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Collectivisatie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FF"/>
                </a:highlight>
                <a:latin typeface="Roboto"/>
                <a:ea typeface="Roboto"/>
                <a:cs typeface="Roboto"/>
                <a:sym typeface="Roboto"/>
              </a:rPr>
              <a:t>1 persoon/groep aan de macht</a:t>
            </a:r>
            <a:endParaRPr sz="1800">
              <a:solidFill>
                <a:srgbClr val="FFFFFF"/>
              </a:solidFill>
              <a:highlight>
                <a:srgbClr val="0000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FF"/>
                </a:highlight>
                <a:latin typeface="Roboto"/>
                <a:ea typeface="Roboto"/>
                <a:cs typeface="Roboto"/>
                <a:sym typeface="Roboto"/>
              </a:rPr>
              <a:t>Censuur</a:t>
            </a:r>
            <a:endParaRPr sz="1800">
              <a:solidFill>
                <a:srgbClr val="FFFFFF"/>
              </a:solidFill>
              <a:highlight>
                <a:srgbClr val="0000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FF"/>
                </a:highlight>
                <a:latin typeface="Roboto"/>
                <a:ea typeface="Roboto"/>
                <a:cs typeface="Roboto"/>
                <a:sym typeface="Roboto"/>
              </a:rPr>
              <a:t>Propaganda</a:t>
            </a:r>
            <a:endParaRPr sz="1800">
              <a:solidFill>
                <a:srgbClr val="FFFFFF"/>
              </a:solidFill>
              <a:highlight>
                <a:srgbClr val="0000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0000FF"/>
                </a:highlight>
                <a:latin typeface="Roboto"/>
                <a:ea typeface="Roboto"/>
                <a:cs typeface="Roboto"/>
                <a:sym typeface="Roboto"/>
              </a:rPr>
              <a:t>Fascisme</a:t>
            </a:r>
            <a:endParaRPr sz="1800">
              <a:solidFill>
                <a:srgbClr val="FFFFFF"/>
              </a:solidFill>
              <a:highlight>
                <a:srgbClr val="0000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Stalinisme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Vijfjareneconomie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0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10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Eigenschappen totalitaire systemen in Interbellum: Communisme / Sovjet Unie / Stalin</a:t>
            </a:r>
            <a:endParaRPr/>
          </a:p>
        </p:txBody>
      </p:sp>
      <p:sp>
        <p:nvSpPr>
          <p:cNvPr id="643" name="Google Shape;643;p104"/>
          <p:cNvSpPr txBox="1">
            <a:spLocks noGrp="1"/>
          </p:cNvSpPr>
          <p:nvPr>
            <p:ph type="body" idx="1"/>
          </p:nvPr>
        </p:nvSpPr>
        <p:spPr>
          <a:xfrm>
            <a:off x="471900" y="1623225"/>
            <a:ext cx="3539700" cy="3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Nationalisme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FF0000"/>
                </a:highlight>
              </a:rPr>
              <a:t>Persoonsverheerlijking</a:t>
            </a:r>
            <a:endParaRPr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FF0000"/>
                </a:highlight>
              </a:rPr>
              <a:t>Werk voor iedereen</a:t>
            </a:r>
            <a:endParaRPr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Extreemrechts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FF0000"/>
                </a:highlight>
              </a:rPr>
              <a:t>Extreemlinks</a:t>
            </a:r>
            <a:endParaRPr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FF0000"/>
                </a:highlight>
              </a:rPr>
              <a:t>Tegen democratie</a:t>
            </a:r>
            <a:endParaRPr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Tegen communisme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FF0000"/>
                </a:highlight>
              </a:rPr>
              <a:t>Tegen Kapitalisme</a:t>
            </a:r>
            <a:endParaRPr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FF0000"/>
                </a:highlight>
              </a:rPr>
              <a:t>Planeconomie</a:t>
            </a:r>
            <a:endParaRPr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l">
                <a:solidFill>
                  <a:srgbClr val="FFFFFF"/>
                </a:solidFill>
                <a:highlight>
                  <a:srgbClr val="FF0000"/>
                </a:highlight>
              </a:rPr>
              <a:t>Economie grootste en sterkste maken</a:t>
            </a:r>
            <a:endParaRPr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sp>
        <p:nvSpPr>
          <p:cNvPr id="644" name="Google Shape;644;p104"/>
          <p:cNvSpPr txBox="1"/>
          <p:nvPr/>
        </p:nvSpPr>
        <p:spPr>
          <a:xfrm>
            <a:off x="4308650" y="1623225"/>
            <a:ext cx="3777900" cy="3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Jodenhaat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Gelijkschakeling</a:t>
            </a:r>
            <a:endParaRPr sz="1800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Terreur</a:t>
            </a:r>
            <a:endParaRPr sz="1800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Collectivisatie</a:t>
            </a:r>
            <a:endParaRPr sz="1800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1 persoon/groep aan de macht</a:t>
            </a:r>
            <a:endParaRPr sz="1800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Censuur</a:t>
            </a:r>
            <a:endParaRPr sz="1800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Propaganda</a:t>
            </a:r>
            <a:endParaRPr sz="1800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n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Fascisme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Stalinisme</a:t>
            </a:r>
            <a:endParaRPr sz="1800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lang="nl" sz="18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Vijfjareneconomie</a:t>
            </a:r>
            <a:endParaRPr sz="1800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5"/>
          <p:cNvSpPr txBox="1">
            <a:spLocks noGrp="1"/>
          </p:cNvSpPr>
          <p:nvPr>
            <p:ph type="title"/>
          </p:nvPr>
        </p:nvSpPr>
        <p:spPr>
          <a:xfrm>
            <a:off x="0" y="1207400"/>
            <a:ext cx="2971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Opkomst van Hitler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650" name="Google Shape;65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150" y="0"/>
            <a:ext cx="691785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56725"/>
            <a:ext cx="2104001" cy="14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pic>
        <p:nvPicPr>
          <p:cNvPr id="657" name="Google Shape;657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1651"/>
            <a:ext cx="7898226" cy="23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125" y="2454524"/>
            <a:ext cx="8457882" cy="262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Oorzaken WO 1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431" name="Google Shape;431;p7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Oorzaak 1: Nationalisme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Oorzaak 2: Het moderne imperialisme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Oorzaak 3: De Engels-Duitse wapenwedloop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Oorzaak 4: Bondgenootschappen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Oorzaak 5: Militarisme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07"/>
          <p:cNvSpPr txBox="1">
            <a:spLocks noGrp="1"/>
          </p:cNvSpPr>
          <p:nvPr>
            <p:ph type="title"/>
          </p:nvPr>
        </p:nvSpPr>
        <p:spPr>
          <a:xfrm>
            <a:off x="223350" y="1261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Propaganda en massaorganisaties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664" name="Google Shape;66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3513"/>
            <a:ext cx="874395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113" y="3324213"/>
            <a:ext cx="8639175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Antisemitisme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671" name="Google Shape;671;p10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72" name="Google Shape;67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5" y="1052850"/>
            <a:ext cx="8782050" cy="39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Duitse ambities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678" name="Google Shape;678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5" y="1652763"/>
            <a:ext cx="8782050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Reactie Groot-Brittannië en Frankrijk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684" name="Google Shape;684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5" y="1601913"/>
            <a:ext cx="8782050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11"/>
          <p:cNvSpPr txBox="1">
            <a:spLocks noGrp="1"/>
          </p:cNvSpPr>
          <p:nvPr>
            <p:ph type="title"/>
          </p:nvPr>
        </p:nvSpPr>
        <p:spPr>
          <a:xfrm>
            <a:off x="311700" y="1912050"/>
            <a:ext cx="85206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Nederland 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in de jaren ‘30 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690" name="Google Shape;69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125" y="0"/>
            <a:ext cx="58098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2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De Tweede Wereldoorlog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Oorzaken WO2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701" name="Google Shape;701;p11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2" name="Google Shape;702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75" y="1266325"/>
            <a:ext cx="8963025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708" name="Google Shape;708;p1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9" name="Google Shape;70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88" y="66675"/>
            <a:ext cx="8886825" cy="50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Duitse bezetting van Nederland 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715" name="Google Shape;715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50" y="1326600"/>
            <a:ext cx="8677275" cy="28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2" name="Google Shape;722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49" y="0"/>
            <a:ext cx="88825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"/>
          <p:cNvSpPr txBox="1">
            <a:spLocks noGrp="1"/>
          </p:cNvSpPr>
          <p:nvPr>
            <p:ph type="title"/>
          </p:nvPr>
        </p:nvSpPr>
        <p:spPr>
          <a:xfrm>
            <a:off x="311700" y="1095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Oorzaken WO1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437" name="Google Shape;43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000" y="661225"/>
            <a:ext cx="7024000" cy="44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17"/>
          <p:cNvSpPr txBox="1">
            <a:spLocks noGrp="1"/>
          </p:cNvSpPr>
          <p:nvPr>
            <p:ph type="title"/>
          </p:nvPr>
        </p:nvSpPr>
        <p:spPr>
          <a:xfrm>
            <a:off x="311700" y="2338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Slag om Engeland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728" name="Google Shape;728;p1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9" name="Google Shape;729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941275"/>
            <a:ext cx="89535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18"/>
          <p:cNvSpPr txBox="1">
            <a:spLocks noGrp="1"/>
          </p:cNvSpPr>
          <p:nvPr>
            <p:ph type="title"/>
          </p:nvPr>
        </p:nvSpPr>
        <p:spPr>
          <a:xfrm>
            <a:off x="311700" y="2157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Oorlog in de Sovjet-Unie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735" name="Google Shape;735;p1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6" name="Google Shape;736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1045138"/>
            <a:ext cx="8953500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9"/>
          <p:cNvSpPr txBox="1">
            <a:spLocks noGrp="1"/>
          </p:cNvSpPr>
          <p:nvPr>
            <p:ph type="title"/>
          </p:nvPr>
        </p:nvSpPr>
        <p:spPr>
          <a:xfrm>
            <a:off x="311700" y="3459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Verre bondgenoot: Japan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742" name="Google Shape;742;p11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43" name="Google Shape;743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1053363"/>
            <a:ext cx="8953500" cy="39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Jodenvervolging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749" name="Google Shape;749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1488925"/>
            <a:ext cx="87058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2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5" name="Google Shape;75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825" y="509575"/>
            <a:ext cx="8763000" cy="412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Omslagpunt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761" name="Google Shape;761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1975"/>
            <a:ext cx="7644099" cy="213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3575" y="2479725"/>
            <a:ext cx="3380424" cy="262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Eindfase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768" name="Google Shape;768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444" y="0"/>
            <a:ext cx="64785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Einde WO2 in Azië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774" name="Google Shape;774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50" y="644625"/>
            <a:ext cx="7953499" cy="436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Europa en de wereld (1945 - 1989)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780" name="Google Shape;780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50" y="2895225"/>
            <a:ext cx="8839199" cy="180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Dekolonisatie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786" name="Google Shape;786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343" y="0"/>
            <a:ext cx="66966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Oorzaken WO1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pic>
        <p:nvPicPr>
          <p:cNvPr id="443" name="Google Shape;44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995" y="0"/>
            <a:ext cx="610301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Dekolonisatie in golven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792" name="Google Shape;792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50" y="1603263"/>
            <a:ext cx="8905875" cy="27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Gevolgen dekolonisatie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798" name="Google Shape;79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25" y="1469875"/>
            <a:ext cx="88773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De Koude Oorlog: basis 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804" name="Google Shape;804;p12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05" name="Google Shape;80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00" y="1065775"/>
            <a:ext cx="8791575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Koude Oorlog: kenmerken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811" name="Google Shape;811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7400"/>
            <a:ext cx="8304750" cy="133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63" y="2039050"/>
            <a:ext cx="7883474" cy="29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Verenigde Staten tegen Sovjet-Unie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818" name="Google Shape;818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88" y="1571625"/>
            <a:ext cx="8810625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VS: kapitalisme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824" name="Google Shape;824;p13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5" name="Google Shape;825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00" y="707400"/>
            <a:ext cx="86868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SU: Communisme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831" name="Google Shape;831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900" y="0"/>
            <a:ext cx="5393100" cy="399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95600"/>
            <a:ext cx="5438274" cy="11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38" name="Google Shape;838;p13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39" name="Google Shape;83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069" y="0"/>
            <a:ext cx="86198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90" y="0"/>
            <a:ext cx="779902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36"/>
          <p:cNvSpPr txBox="1">
            <a:spLocks noGrp="1"/>
          </p:cNvSpPr>
          <p:nvPr>
            <p:ph type="title"/>
          </p:nvPr>
        </p:nvSpPr>
        <p:spPr>
          <a:xfrm>
            <a:off x="311700" y="892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Begin van Europese samenwerking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850" name="Google Shape;850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710" y="796650"/>
            <a:ext cx="6888064" cy="43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Oorzaken WO1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pic>
        <p:nvPicPr>
          <p:cNvPr id="449" name="Google Shape;44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001" y="1219800"/>
            <a:ext cx="6893974" cy="37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37"/>
          <p:cNvSpPr txBox="1">
            <a:spLocks noGrp="1"/>
          </p:cNvSpPr>
          <p:nvPr>
            <p:ph type="title"/>
          </p:nvPr>
        </p:nvSpPr>
        <p:spPr>
          <a:xfrm>
            <a:off x="118575" y="994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Verdeling: Berlijnse Muur &amp; IJzeren Gordijn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856" name="Google Shape;856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9" y="923575"/>
            <a:ext cx="6162425" cy="421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38"/>
          <p:cNvSpPr txBox="1">
            <a:spLocks noGrp="1"/>
          </p:cNvSpPr>
          <p:nvPr>
            <p:ph type="title"/>
          </p:nvPr>
        </p:nvSpPr>
        <p:spPr>
          <a:xfrm>
            <a:off x="195263" y="1624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West-Duitsland &amp; de Marshallhulp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862" name="Google Shape;862;p13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63" name="Google Shape;863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63" y="869800"/>
            <a:ext cx="8753475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Containmentpolitiek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869" name="Google Shape;869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950" y="1022425"/>
            <a:ext cx="7232401" cy="39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Communisme wereldwijd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875" name="Google Shape;875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75" y="1688950"/>
            <a:ext cx="8734425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De Korea-oorlog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881" name="Google Shape;881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375" y="701600"/>
            <a:ext cx="6287625" cy="44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04825"/>
            <a:ext cx="2524194" cy="368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De Cubacrisis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888" name="Google Shape;888;p14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89" name="Google Shape;8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88" y="1266325"/>
            <a:ext cx="8848725" cy="38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Praagse Lente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895" name="Google Shape;8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8950" y="157563"/>
            <a:ext cx="6075050" cy="482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Val van de Muur en einde Koude Oorlog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901" name="Google Shape;901;p14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02" name="Google Shape;902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25" y="1390650"/>
            <a:ext cx="8839200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Economische ontwikkelingen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908" name="Google Shape;908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1820775"/>
            <a:ext cx="8953500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Nederland en haar koloniën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914" name="Google Shape;914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9413"/>
            <a:ext cx="87439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" y="3149688"/>
            <a:ext cx="874395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5"/>
          <p:cNvSpPr txBox="1">
            <a:spLocks noGrp="1"/>
          </p:cNvSpPr>
          <p:nvPr>
            <p:ph type="title"/>
          </p:nvPr>
        </p:nvSpPr>
        <p:spPr>
          <a:xfrm>
            <a:off x="311700" y="2518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Oorzaken WO 1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455" name="Google Shape;45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531" y="959275"/>
            <a:ext cx="6992369" cy="41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7"/>
          <p:cNvSpPr txBox="1">
            <a:spLocks noGrp="1"/>
          </p:cNvSpPr>
          <p:nvPr>
            <p:ph type="title"/>
          </p:nvPr>
        </p:nvSpPr>
        <p:spPr>
          <a:xfrm>
            <a:off x="-81325" y="1991250"/>
            <a:ext cx="3496800" cy="11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Onafhankelijkheid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Indonesië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921" name="Google Shape;921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6289" y="0"/>
            <a:ext cx="623772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48"/>
          <p:cNvSpPr txBox="1">
            <a:spLocks noGrp="1"/>
          </p:cNvSpPr>
          <p:nvPr>
            <p:ph type="title"/>
          </p:nvPr>
        </p:nvSpPr>
        <p:spPr>
          <a:xfrm>
            <a:off x="311700" y="1197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Sociaal-culturele ontwikkelingen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927" name="Google Shape;927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225" y="827150"/>
            <a:ext cx="7087550" cy="42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7893" y="0"/>
            <a:ext cx="600611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149"/>
          <p:cNvSpPr txBox="1"/>
          <p:nvPr/>
        </p:nvSpPr>
        <p:spPr>
          <a:xfrm>
            <a:off x="91475" y="192525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Sociaal-culturele ontwikkelingen</a:t>
            </a:r>
            <a:endParaRPr sz="3600" b="1">
              <a:solidFill>
                <a:schemeClr val="accent3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50"/>
          <p:cNvSpPr txBox="1">
            <a:spLocks noGrp="1"/>
          </p:cNvSpPr>
          <p:nvPr>
            <p:ph type="title"/>
          </p:nvPr>
        </p:nvSpPr>
        <p:spPr>
          <a:xfrm>
            <a:off x="0" y="22180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Gastarbeiders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939" name="Google Shape;939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096" y="0"/>
            <a:ext cx="699790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Spanningen in de multiculturele samenleving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945" name="Google Shape;945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" y="1831163"/>
            <a:ext cx="8858250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3"/>
                </a:solidFill>
              </a:rPr>
              <a:t>Oorzaken WO1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461" name="Google Shape;461;p7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62" name="Google Shape;46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" y="1538288"/>
            <a:ext cx="8743950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Macintosh PowerPoint</Application>
  <PresentationFormat>Diavoorstelling (16:9)</PresentationFormat>
  <Paragraphs>203</Paragraphs>
  <Slides>84</Slides>
  <Notes>84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84</vt:i4>
      </vt:variant>
    </vt:vector>
  </HeadingPairs>
  <TitlesOfParts>
    <vt:vector size="91" baseType="lpstr">
      <vt:lpstr>Arial</vt:lpstr>
      <vt:lpstr>PT Sans Narrow</vt:lpstr>
      <vt:lpstr>Open Sans</vt:lpstr>
      <vt:lpstr>Roboto</vt:lpstr>
      <vt:lpstr>Calibri</vt:lpstr>
      <vt:lpstr>Tropic</vt:lpstr>
      <vt:lpstr>Material</vt:lpstr>
      <vt:lpstr>Historisch Overzicht vanaf 1900</vt:lpstr>
      <vt:lpstr>In het kort</vt:lpstr>
      <vt:lpstr>De Eerste Wereldoorlog (1914 - 1918)</vt:lpstr>
      <vt:lpstr>Oorzaken WO 1</vt:lpstr>
      <vt:lpstr>Oorzaken WO1</vt:lpstr>
      <vt:lpstr>Oorzaken WO1 </vt:lpstr>
      <vt:lpstr>Oorzaken WO1 </vt:lpstr>
      <vt:lpstr>Oorzaken WO 1</vt:lpstr>
      <vt:lpstr>Oorzaken WO1</vt:lpstr>
      <vt:lpstr>De moord op de Oostenrijkse troonopvolger Frans Ferdinand</vt:lpstr>
      <vt:lpstr>Het “Sneeuwbaleffect”</vt:lpstr>
      <vt:lpstr>Het Von Schlieffenplan</vt:lpstr>
      <vt:lpstr>PowerPoint-presentatie</vt:lpstr>
      <vt:lpstr>Bondgenootschappen</vt:lpstr>
      <vt:lpstr>Oefenvraag</vt:lpstr>
      <vt:lpstr>Verloop WO1: Westfront</vt:lpstr>
      <vt:lpstr>Verloop WO1: Oostfront </vt:lpstr>
      <vt:lpstr>Een totale oorlog</vt:lpstr>
      <vt:lpstr>PowerPoint-presentatie</vt:lpstr>
      <vt:lpstr>Amerika gaat meedoen</vt:lpstr>
      <vt:lpstr>Het interbellum/herstel en crisis (1918-1939)</vt:lpstr>
      <vt:lpstr>PowerPoint-presentatie</vt:lpstr>
      <vt:lpstr>Verdrag  van Versailles &amp; Dolkstootlegende</vt:lpstr>
      <vt:lpstr>Oefenvragen</vt:lpstr>
      <vt:lpstr>De Volkenbond</vt:lpstr>
      <vt:lpstr>Crisis in Duitsland: economische situatie</vt:lpstr>
      <vt:lpstr>PowerPoint-presentatie</vt:lpstr>
      <vt:lpstr>Crisis in Duitsland: de herstelbetalingen</vt:lpstr>
      <vt:lpstr>Amerika: Welvaart  en crisis</vt:lpstr>
      <vt:lpstr>Amerika: Welvaart  en crisis</vt:lpstr>
      <vt:lpstr>Totalitaire systemen Sovjet-Unie: Communisme</vt:lpstr>
      <vt:lpstr>Totalitaire systemen Italië: Fascisme Duitsland: Nationaal-Socialisme</vt:lpstr>
      <vt:lpstr>Eigenschappen totalitaire systemen in Interbellum</vt:lpstr>
      <vt:lpstr>Eigenschappen totalitaire systemen in Interbellum: Facisme: Italië: Mussoline</vt:lpstr>
      <vt:lpstr>Eigenschappen totalitaire systemen in Interbellum: Nazi’s / NSDAP: Hitler</vt:lpstr>
      <vt:lpstr>Eigenschappen totalitaire systemen in Interbellum: NSB / Nederland: Mussert</vt:lpstr>
      <vt:lpstr>Eigenschappen totalitaire systemen in Interbellum: Communisme / Sovjet Unie / Stalin</vt:lpstr>
      <vt:lpstr>Opkomst van Hitler</vt:lpstr>
      <vt:lpstr>PowerPoint-presentatie</vt:lpstr>
      <vt:lpstr>Propaganda en massaorganisaties</vt:lpstr>
      <vt:lpstr>Antisemitisme</vt:lpstr>
      <vt:lpstr>Duitse ambities</vt:lpstr>
      <vt:lpstr>Reactie Groot-Brittannië en Frankrijk</vt:lpstr>
      <vt:lpstr>Nederland  in de jaren ‘30 </vt:lpstr>
      <vt:lpstr>De Tweede Wereldoorlog</vt:lpstr>
      <vt:lpstr>Oorzaken WO2</vt:lpstr>
      <vt:lpstr>PowerPoint-presentatie</vt:lpstr>
      <vt:lpstr>Duitse bezetting van Nederland </vt:lpstr>
      <vt:lpstr>PowerPoint-presentatie</vt:lpstr>
      <vt:lpstr>Slag om Engeland</vt:lpstr>
      <vt:lpstr>Oorlog in de Sovjet-Unie</vt:lpstr>
      <vt:lpstr>Verre bondgenoot: Japan</vt:lpstr>
      <vt:lpstr>Jodenvervolging</vt:lpstr>
      <vt:lpstr>PowerPoint-presentatie</vt:lpstr>
      <vt:lpstr>Omslagpunt</vt:lpstr>
      <vt:lpstr>Eindfase</vt:lpstr>
      <vt:lpstr>Einde WO2 in Azië</vt:lpstr>
      <vt:lpstr>Europa en de wereld (1945 - 1989)</vt:lpstr>
      <vt:lpstr>Dekolonisatie</vt:lpstr>
      <vt:lpstr>Dekolonisatie in golven</vt:lpstr>
      <vt:lpstr>Gevolgen dekolonisatie</vt:lpstr>
      <vt:lpstr>De Koude Oorlog: basis </vt:lpstr>
      <vt:lpstr>Koude Oorlog: kenmerken</vt:lpstr>
      <vt:lpstr>Verenigde Staten tegen Sovjet-Unie</vt:lpstr>
      <vt:lpstr>VS: kapitalisme</vt:lpstr>
      <vt:lpstr>SU: Communisme</vt:lpstr>
      <vt:lpstr>PowerPoint-presentatie</vt:lpstr>
      <vt:lpstr>PowerPoint-presentatie</vt:lpstr>
      <vt:lpstr>Begin van Europese samenwerking</vt:lpstr>
      <vt:lpstr>Verdeling: Berlijnse Muur &amp; IJzeren Gordijn</vt:lpstr>
      <vt:lpstr>West-Duitsland &amp; de Marshallhulp</vt:lpstr>
      <vt:lpstr>Containmentpolitiek</vt:lpstr>
      <vt:lpstr>Communisme wereldwijd</vt:lpstr>
      <vt:lpstr>De Korea-oorlog</vt:lpstr>
      <vt:lpstr>De Cubacrisis</vt:lpstr>
      <vt:lpstr>Praagse Lente</vt:lpstr>
      <vt:lpstr>Val van de Muur en einde Koude Oorlog</vt:lpstr>
      <vt:lpstr>Economische ontwikkelingen</vt:lpstr>
      <vt:lpstr>Nederland en haar koloniën</vt:lpstr>
      <vt:lpstr>Onafhankelijkheid Indonesië</vt:lpstr>
      <vt:lpstr>Sociaal-culturele ontwikkelingen</vt:lpstr>
      <vt:lpstr>PowerPoint-presentatie</vt:lpstr>
      <vt:lpstr>Gastarbeiders</vt:lpstr>
      <vt:lpstr>Spanningen in de multiculturele samenleving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Historisch Overzicht vanaf 1900</dc:title>
  <cp:lastModifiedBy>Floor Stoffels</cp:lastModifiedBy>
  <cp:revision>1</cp:revision>
  <dcterms:modified xsi:type="dcterms:W3CDTF">2023-04-19T07:03:13Z</dcterms:modified>
</cp:coreProperties>
</file>